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C42"/>
    <a:srgbClr val="F797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5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C42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94356-18CC-4C32-BDED-212A5DC6E914}" type="datetimeFigureOut">
              <a:rPr lang="cs-CZ" smtClean="0"/>
              <a:pPr/>
              <a:t>23.6.2010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10EA-CD0E-456F-A351-550A2AF4F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7163" y="138113"/>
          <a:ext cx="5888037" cy="6484937"/>
        </p:xfrm>
        <a:graphic>
          <a:graphicData uri="http://schemas.openxmlformats.org/presentationml/2006/ole">
            <p:oleObj spid="_x0000_s1026" name="Document" r:id="rId3" imgW="6023459" imgH="650101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85918" y="714356"/>
            <a:ext cx="2572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cs-CZ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596" y="1785926"/>
            <a:ext cx="794320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Black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cat</a:t>
            </a:r>
            <a:r>
              <a:rPr lang="cs-CZ" sz="3600" dirty="0" smtClean="0">
                <a:latin typeface="Comic Sans MS" pitchFamily="66" charset="0"/>
              </a:rPr>
              <a:t>,</a:t>
            </a:r>
          </a:p>
          <a:p>
            <a:r>
              <a:rPr lang="cs-CZ" sz="3600" dirty="0" err="1" smtClean="0">
                <a:latin typeface="Comic Sans MS" pitchFamily="66" charset="0"/>
              </a:rPr>
              <a:t>orange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pumpkin</a:t>
            </a:r>
            <a:r>
              <a:rPr lang="cs-CZ" sz="3600" dirty="0" smtClean="0">
                <a:latin typeface="Comic Sans MS" pitchFamily="66" charset="0"/>
              </a:rPr>
              <a:t>,</a:t>
            </a:r>
          </a:p>
          <a:p>
            <a:r>
              <a:rPr lang="cs-CZ" sz="3600" dirty="0" err="1">
                <a:latin typeface="Comic Sans MS" pitchFamily="66" charset="0"/>
              </a:rPr>
              <a:t>w</a:t>
            </a:r>
            <a:r>
              <a:rPr lang="cs-CZ" sz="3600" dirty="0" err="1" smtClean="0">
                <a:latin typeface="Comic Sans MS" pitchFamily="66" charset="0"/>
              </a:rPr>
              <a:t>hite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ghost</a:t>
            </a:r>
            <a:r>
              <a:rPr lang="cs-CZ" sz="3600" dirty="0" smtClean="0">
                <a:latin typeface="Comic Sans MS" pitchFamily="66" charset="0"/>
              </a:rPr>
              <a:t>,</a:t>
            </a:r>
          </a:p>
          <a:p>
            <a:r>
              <a:rPr lang="cs-CZ" sz="3600" dirty="0">
                <a:latin typeface="Comic Sans MS" pitchFamily="66" charset="0"/>
              </a:rPr>
              <a:t>g</a:t>
            </a:r>
            <a:r>
              <a:rPr lang="cs-CZ" sz="3600" dirty="0" smtClean="0">
                <a:latin typeface="Comic Sans MS" pitchFamily="66" charset="0"/>
              </a:rPr>
              <a:t>reen-</a:t>
            </a:r>
            <a:r>
              <a:rPr lang="cs-CZ" sz="3600" dirty="0" err="1" smtClean="0">
                <a:latin typeface="Comic Sans MS" pitchFamily="66" charset="0"/>
              </a:rPr>
              <a:t>eyed</a:t>
            </a:r>
            <a:r>
              <a:rPr lang="cs-CZ" sz="3600" dirty="0" smtClean="0">
                <a:latin typeface="Comic Sans MS" pitchFamily="66" charset="0"/>
              </a:rPr>
              <a:t> monster,</a:t>
            </a:r>
          </a:p>
          <a:p>
            <a:r>
              <a:rPr lang="cs-CZ" sz="3600" dirty="0" err="1" smtClean="0">
                <a:latin typeface="Comic Sans MS" pitchFamily="66" charset="0"/>
              </a:rPr>
              <a:t>witch</a:t>
            </a:r>
            <a:r>
              <a:rPr lang="cs-CZ" sz="3600" dirty="0" smtClean="0">
                <a:latin typeface="Comic Sans MS" pitchFamily="66" charset="0"/>
              </a:rPr>
              <a:t>´s </a:t>
            </a:r>
            <a:r>
              <a:rPr lang="cs-CZ" sz="3600" dirty="0" err="1" smtClean="0">
                <a:latin typeface="Comic Sans MS" pitchFamily="66" charset="0"/>
              </a:rPr>
              <a:t>hat</a:t>
            </a:r>
            <a:r>
              <a:rPr lang="cs-CZ" sz="3600" dirty="0" smtClean="0">
                <a:latin typeface="Comic Sans MS" pitchFamily="66" charset="0"/>
              </a:rPr>
              <a:t>.</a:t>
            </a:r>
          </a:p>
          <a:p>
            <a:r>
              <a:rPr lang="cs-CZ" sz="3600" dirty="0" err="1" smtClean="0">
                <a:latin typeface="Comic Sans MS" pitchFamily="66" charset="0"/>
              </a:rPr>
              <a:t>Black</a:t>
            </a:r>
            <a:r>
              <a:rPr lang="cs-CZ" sz="3600" dirty="0" smtClean="0">
                <a:latin typeface="Comic Sans MS" pitchFamily="66" charset="0"/>
              </a:rPr>
              <a:t>, </a:t>
            </a:r>
            <a:r>
              <a:rPr lang="cs-CZ" sz="3600" dirty="0" err="1" smtClean="0">
                <a:latin typeface="Comic Sans MS" pitchFamily="66" charset="0"/>
              </a:rPr>
              <a:t>orange</a:t>
            </a:r>
            <a:r>
              <a:rPr lang="cs-CZ" sz="3600" dirty="0" smtClean="0">
                <a:latin typeface="Comic Sans MS" pitchFamily="66" charset="0"/>
              </a:rPr>
              <a:t>, </a:t>
            </a:r>
            <a:r>
              <a:rPr lang="cs-CZ" sz="3600" dirty="0" err="1" smtClean="0">
                <a:latin typeface="Comic Sans MS" pitchFamily="66" charset="0"/>
              </a:rPr>
              <a:t>white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and</a:t>
            </a:r>
            <a:r>
              <a:rPr lang="cs-CZ" sz="3600" dirty="0" smtClean="0">
                <a:latin typeface="Comic Sans MS" pitchFamily="66" charset="0"/>
              </a:rPr>
              <a:t> green</a:t>
            </a:r>
          </a:p>
          <a:p>
            <a:r>
              <a:rPr lang="cs-CZ" sz="3600" dirty="0">
                <a:latin typeface="Comic Sans MS" pitchFamily="66" charset="0"/>
              </a:rPr>
              <a:t>t</a:t>
            </a:r>
            <a:r>
              <a:rPr lang="cs-CZ" sz="3600" dirty="0" smtClean="0">
                <a:latin typeface="Comic Sans MS" pitchFamily="66" charset="0"/>
              </a:rPr>
              <a:t>hese are </a:t>
            </a:r>
            <a:r>
              <a:rPr lang="cs-CZ" sz="3600" dirty="0" err="1" smtClean="0">
                <a:latin typeface="Comic Sans MS" pitchFamily="66" charset="0"/>
              </a:rPr>
              <a:t>the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colours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of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Halloween</a:t>
            </a:r>
            <a:r>
              <a:rPr lang="cs-CZ" sz="3600" dirty="0" smtClean="0">
                <a:latin typeface="Comic Sans MS" pitchFamily="66" charset="0"/>
              </a:rPr>
              <a:t> !</a:t>
            </a:r>
            <a:endParaRPr lang="cs-CZ" sz="3600" dirty="0">
              <a:latin typeface="Comic Sans MS" pitchFamily="66" charset="0"/>
            </a:endParaRPr>
          </a:p>
        </p:txBody>
      </p:sp>
      <p:pic>
        <p:nvPicPr>
          <p:cNvPr id="5" name="Obrázek 4" descr="j043617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785926"/>
            <a:ext cx="3751062" cy="13202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Halloween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2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14282" y="1071546"/>
            <a:ext cx="8572560" cy="5500726"/>
          </a:xfrm>
        </p:spPr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1</a:t>
            </a:r>
            <a:r>
              <a:rPr lang="cs-CZ" sz="3000" dirty="0" smtClean="0">
                <a:latin typeface="Comic Sans MS" pitchFamily="66" charset="0"/>
              </a:rPr>
              <a:t>.  slovní zásoba </a:t>
            </a:r>
            <a:r>
              <a:rPr lang="cs-CZ" sz="3000" dirty="0" err="1" smtClean="0">
                <a:latin typeface="Comic Sans MS" pitchFamily="66" charset="0"/>
              </a:rPr>
              <a:t>Halloween</a:t>
            </a:r>
            <a:r>
              <a:rPr lang="cs-CZ" sz="3000" dirty="0" smtClean="0">
                <a:latin typeface="Comic Sans MS" pitchFamily="66" charset="0"/>
              </a:rPr>
              <a:t> – opak., kontrola podle obr. (PPT)</a:t>
            </a:r>
          </a:p>
          <a:p>
            <a:r>
              <a:rPr lang="cs-CZ" sz="3000" dirty="0" smtClean="0">
                <a:latin typeface="Comic Sans MS" pitchFamily="66" charset="0"/>
              </a:rPr>
              <a:t>2. tvoření věty oznamovací a otázky s danými slovy</a:t>
            </a:r>
          </a:p>
          <a:p>
            <a:r>
              <a:rPr lang="cs-CZ" sz="3000" dirty="0" smtClean="0">
                <a:latin typeface="Comic Sans MS" pitchFamily="66" charset="0"/>
              </a:rPr>
              <a:t>3. říkanka  </a:t>
            </a:r>
            <a:r>
              <a:rPr lang="cs-CZ" sz="3000" i="1" dirty="0" smtClean="0">
                <a:latin typeface="Comic Sans MS" pitchFamily="66" charset="0"/>
              </a:rPr>
              <a:t>J</a:t>
            </a:r>
            <a:r>
              <a:rPr lang="cs-CZ" sz="3000" i="1" u="sng" dirty="0" smtClean="0">
                <a:latin typeface="Comic Sans MS" pitchFamily="66" charset="0"/>
              </a:rPr>
              <a:t>ack-O-</a:t>
            </a:r>
            <a:r>
              <a:rPr lang="cs-CZ" sz="3000" i="1" u="sng" dirty="0" err="1" smtClean="0">
                <a:latin typeface="Comic Sans MS" pitchFamily="66" charset="0"/>
              </a:rPr>
              <a:t>Lantern</a:t>
            </a:r>
            <a:r>
              <a:rPr lang="cs-CZ" sz="3000" i="1" dirty="0" smtClean="0">
                <a:latin typeface="Comic Sans MS" pitchFamily="66" charset="0"/>
              </a:rPr>
              <a:t>, </a:t>
            </a:r>
            <a:r>
              <a:rPr lang="cs-CZ" sz="3000" dirty="0" smtClean="0">
                <a:latin typeface="Comic Sans MS" pitchFamily="66" charset="0"/>
              </a:rPr>
              <a:t>doplňování (PPT)</a:t>
            </a:r>
          </a:p>
          <a:p>
            <a:r>
              <a:rPr lang="cs-CZ" sz="3000" dirty="0" smtClean="0">
                <a:latin typeface="Comic Sans MS" pitchFamily="66" charset="0"/>
              </a:rPr>
              <a:t>4. učeb. 15/4 – práce s textem, nácvik rozhovoru</a:t>
            </a:r>
          </a:p>
          <a:p>
            <a:r>
              <a:rPr lang="cs-CZ" sz="3000" dirty="0" smtClean="0">
                <a:latin typeface="Comic Sans MS" pitchFamily="66" charset="0"/>
              </a:rPr>
              <a:t>5. frázová slovesa (PPT)</a:t>
            </a:r>
          </a:p>
          <a:p>
            <a:r>
              <a:rPr lang="cs-CZ" sz="3000" dirty="0" smtClean="0">
                <a:latin typeface="Comic Sans MS" pitchFamily="66" charset="0"/>
              </a:rPr>
              <a:t>6. PS 15/5 – </a:t>
            </a:r>
            <a:r>
              <a:rPr lang="cs-CZ" sz="3000" dirty="0" err="1" smtClean="0">
                <a:latin typeface="Comic Sans MS" pitchFamily="66" charset="0"/>
              </a:rPr>
              <a:t>fráz</a:t>
            </a:r>
            <a:r>
              <a:rPr lang="cs-CZ" sz="3000" dirty="0" smtClean="0">
                <a:latin typeface="Comic Sans MS" pitchFamily="66" charset="0"/>
              </a:rPr>
              <a:t>. slovesa, kontrola (PPT)</a:t>
            </a:r>
          </a:p>
          <a:p>
            <a:r>
              <a:rPr lang="cs-CZ" sz="3000" dirty="0" smtClean="0">
                <a:latin typeface="Comic Sans MS" pitchFamily="66" charset="0"/>
              </a:rPr>
              <a:t>7. </a:t>
            </a:r>
            <a:r>
              <a:rPr lang="cs-CZ" sz="3000" i="1" u="sng" dirty="0" err="1" smtClean="0">
                <a:latin typeface="Comic Sans MS" pitchFamily="66" charset="0"/>
              </a:rPr>
              <a:t>Colours</a:t>
            </a:r>
            <a:r>
              <a:rPr lang="cs-CZ" sz="3000" i="1" u="sng" dirty="0" smtClean="0">
                <a:latin typeface="Comic Sans MS" pitchFamily="66" charset="0"/>
              </a:rPr>
              <a:t> </a:t>
            </a:r>
            <a:r>
              <a:rPr lang="cs-CZ" sz="3000" i="1" u="sng" dirty="0" err="1" smtClean="0">
                <a:latin typeface="Comic Sans MS" pitchFamily="66" charset="0"/>
              </a:rPr>
              <a:t>of</a:t>
            </a:r>
            <a:r>
              <a:rPr lang="cs-CZ" sz="3000" i="1" u="sng" dirty="0" smtClean="0">
                <a:latin typeface="Comic Sans MS" pitchFamily="66" charset="0"/>
              </a:rPr>
              <a:t> </a:t>
            </a:r>
            <a:r>
              <a:rPr lang="cs-CZ" sz="3000" i="1" u="sng" dirty="0" err="1" smtClean="0">
                <a:latin typeface="Comic Sans MS" pitchFamily="66" charset="0"/>
              </a:rPr>
              <a:t>Halloween</a:t>
            </a:r>
            <a:r>
              <a:rPr lang="cs-CZ" sz="3000" i="1" u="sng" dirty="0" smtClean="0">
                <a:latin typeface="Comic Sans MS" pitchFamily="66" charset="0"/>
              </a:rPr>
              <a:t> </a:t>
            </a:r>
            <a:r>
              <a:rPr lang="cs-CZ" sz="3000" dirty="0" smtClean="0">
                <a:latin typeface="Comic Sans MS" pitchFamily="66" charset="0"/>
              </a:rPr>
              <a:t> - namaluj obrázek</a:t>
            </a:r>
            <a:endParaRPr lang="cs-CZ" sz="3000" i="1" u="sng" dirty="0" smtClean="0">
              <a:latin typeface="Comic Sans MS" pitchFamily="66" charset="0"/>
            </a:endParaRPr>
          </a:p>
          <a:p>
            <a:endParaRPr lang="cs-CZ" sz="3000" dirty="0" smtClean="0">
              <a:latin typeface="Comic Sans MS" pitchFamily="66" charset="0"/>
            </a:endParaRPr>
          </a:p>
          <a:p>
            <a:endParaRPr lang="cs-CZ" sz="3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14414" y="1500174"/>
            <a:ext cx="684591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 as many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cs-CZ" sz="32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emember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i="1" u="sng" dirty="0" err="1" smtClean="0">
                <a:latin typeface="Times New Roman" pitchFamily="18" charset="0"/>
                <a:cs typeface="Times New Roman" pitchFamily="18" charset="0"/>
              </a:rPr>
              <a:t>Halloween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AutoNum type="arabicPeriod"/>
            </a:pP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cs-CZ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2. Use these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sentence </a:t>
            </a:r>
          </a:p>
          <a:p>
            <a:pPr marL="514350" indent="-514350"/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 descr="j0412702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786058"/>
            <a:ext cx="1571636" cy="1006837"/>
          </a:xfrm>
          <a:prstGeom prst="rect">
            <a:avLst/>
          </a:prstGeom>
        </p:spPr>
      </p:pic>
      <p:pic>
        <p:nvPicPr>
          <p:cNvPr id="9" name="Obrázek 8" descr="j043617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8" y="2714620"/>
            <a:ext cx="3740074" cy="1500198"/>
          </a:xfrm>
          <a:prstGeom prst="rect">
            <a:avLst/>
          </a:prstGeom>
        </p:spPr>
      </p:pic>
      <p:pic>
        <p:nvPicPr>
          <p:cNvPr id="11" name="Obrázek 10" descr="j043614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87426">
            <a:off x="6964738" y="1201837"/>
            <a:ext cx="1579543" cy="550292"/>
          </a:xfrm>
          <a:prstGeom prst="rect">
            <a:avLst/>
          </a:prstGeom>
        </p:spPr>
      </p:pic>
      <p:pic>
        <p:nvPicPr>
          <p:cNvPr id="12" name="Obrázek 11" descr="j043614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53559">
            <a:off x="5743732" y="5678208"/>
            <a:ext cx="1285884" cy="447985"/>
          </a:xfrm>
          <a:prstGeom prst="rect">
            <a:avLst/>
          </a:prstGeom>
        </p:spPr>
      </p:pic>
      <p:pic>
        <p:nvPicPr>
          <p:cNvPr id="13" name="Obrázek 12" descr="j043614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53559">
            <a:off x="2510653" y="647228"/>
            <a:ext cx="1579312" cy="550211"/>
          </a:xfrm>
          <a:prstGeom prst="rect">
            <a:avLst/>
          </a:prstGeom>
        </p:spPr>
      </p:pic>
      <p:pic>
        <p:nvPicPr>
          <p:cNvPr id="14" name="Obrázek 13" descr="j043614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53559">
            <a:off x="871616" y="5760491"/>
            <a:ext cx="1285884" cy="4479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571480"/>
            <a:ext cx="4019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remeber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cs-CZ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28794" y="1357298"/>
            <a:ext cx="159210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skeleton</a:t>
            </a: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broom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bone</a:t>
            </a: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witch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costume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ghost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lantern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pumpkin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bat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spider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candy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web</a:t>
            </a:r>
          </a:p>
          <a:p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29190" y="1318022"/>
            <a:ext cx="2170787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kostra</a:t>
            </a:r>
          </a:p>
          <a:p>
            <a:r>
              <a:rPr lang="cs-CZ" sz="2800" dirty="0" smtClean="0">
                <a:latin typeface="Comic Sans MS" pitchFamily="66" charset="0"/>
              </a:rPr>
              <a:t>koště</a:t>
            </a:r>
          </a:p>
          <a:p>
            <a:r>
              <a:rPr lang="cs-CZ" sz="2800" dirty="0" smtClean="0">
                <a:latin typeface="Comic Sans MS" pitchFamily="66" charset="0"/>
              </a:rPr>
              <a:t>kost</a:t>
            </a:r>
          </a:p>
          <a:p>
            <a:r>
              <a:rPr lang="cs-CZ" sz="2800" dirty="0" smtClean="0">
                <a:latin typeface="Comic Sans MS" pitchFamily="66" charset="0"/>
              </a:rPr>
              <a:t>čarodějnice</a:t>
            </a:r>
          </a:p>
          <a:p>
            <a:r>
              <a:rPr lang="cs-CZ" sz="2800" dirty="0" smtClean="0">
                <a:latin typeface="Comic Sans MS" pitchFamily="66" charset="0"/>
              </a:rPr>
              <a:t>kostým</a:t>
            </a:r>
          </a:p>
          <a:p>
            <a:r>
              <a:rPr lang="cs-CZ" sz="2800" dirty="0" smtClean="0">
                <a:latin typeface="Comic Sans MS" pitchFamily="66" charset="0"/>
              </a:rPr>
              <a:t>duch</a:t>
            </a:r>
          </a:p>
          <a:p>
            <a:r>
              <a:rPr lang="cs-CZ" sz="2800" dirty="0" smtClean="0">
                <a:latin typeface="Comic Sans MS" pitchFamily="66" charset="0"/>
              </a:rPr>
              <a:t>lucerna</a:t>
            </a:r>
          </a:p>
          <a:p>
            <a:r>
              <a:rPr lang="cs-CZ" sz="2800" dirty="0" smtClean="0">
                <a:latin typeface="Comic Sans MS" pitchFamily="66" charset="0"/>
              </a:rPr>
              <a:t>dýně</a:t>
            </a:r>
          </a:p>
          <a:p>
            <a:r>
              <a:rPr lang="cs-CZ" sz="2800" dirty="0" smtClean="0">
                <a:latin typeface="Comic Sans MS" pitchFamily="66" charset="0"/>
              </a:rPr>
              <a:t>netopýr</a:t>
            </a:r>
          </a:p>
          <a:p>
            <a:r>
              <a:rPr lang="cs-CZ" sz="2800" dirty="0" smtClean="0">
                <a:latin typeface="Comic Sans MS" pitchFamily="66" charset="0"/>
              </a:rPr>
              <a:t>pavouk</a:t>
            </a:r>
          </a:p>
          <a:p>
            <a:r>
              <a:rPr lang="cs-CZ" sz="2800" dirty="0" smtClean="0">
                <a:latin typeface="Comic Sans MS" pitchFamily="66" charset="0"/>
              </a:rPr>
              <a:t>sladkost</a:t>
            </a:r>
          </a:p>
          <a:p>
            <a:r>
              <a:rPr lang="cs-CZ" sz="2800" dirty="0" smtClean="0">
                <a:latin typeface="Comic Sans MS" pitchFamily="66" charset="0"/>
              </a:rPr>
              <a:t>pavučina</a:t>
            </a:r>
          </a:p>
          <a:p>
            <a:endParaRPr lang="cs-CZ" dirty="0"/>
          </a:p>
        </p:txBody>
      </p:sp>
      <p:pic>
        <p:nvPicPr>
          <p:cNvPr id="7" name="Obrázek 6" descr="so00743_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428604"/>
            <a:ext cx="1590211" cy="1500198"/>
          </a:xfrm>
          <a:prstGeom prst="rect">
            <a:avLst/>
          </a:prstGeom>
        </p:spPr>
      </p:pic>
      <p:pic>
        <p:nvPicPr>
          <p:cNvPr id="8" name="Obrázek 7" descr="so00743_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8078" y="3500438"/>
            <a:ext cx="1402408" cy="1323026"/>
          </a:xfrm>
          <a:prstGeom prst="rect">
            <a:avLst/>
          </a:prstGeom>
        </p:spPr>
      </p:pic>
      <p:pic>
        <p:nvPicPr>
          <p:cNvPr id="9" name="Obrázek 8" descr="so00743_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4786322"/>
            <a:ext cx="1175235" cy="1108712"/>
          </a:xfrm>
          <a:prstGeom prst="rect">
            <a:avLst/>
          </a:prstGeom>
        </p:spPr>
      </p:pic>
      <p:pic>
        <p:nvPicPr>
          <p:cNvPr id="10" name="Obrázek 9" descr="so00743_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210" y="2357430"/>
            <a:ext cx="1363038" cy="1285884"/>
          </a:xfrm>
          <a:prstGeom prst="rect">
            <a:avLst/>
          </a:prstGeom>
        </p:spPr>
      </p:pic>
      <p:pic>
        <p:nvPicPr>
          <p:cNvPr id="11" name="Obrázek 10" descr="j043639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552404">
            <a:off x="7324566" y="5378127"/>
            <a:ext cx="866515" cy="866515"/>
          </a:xfrm>
          <a:prstGeom prst="rect">
            <a:avLst/>
          </a:prstGeom>
        </p:spPr>
      </p:pic>
      <p:pic>
        <p:nvPicPr>
          <p:cNvPr id="12" name="Obrázek 11" descr="j043639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274733">
            <a:off x="7596065" y="1952470"/>
            <a:ext cx="866515" cy="866515"/>
          </a:xfrm>
          <a:prstGeom prst="rect">
            <a:avLst/>
          </a:prstGeom>
        </p:spPr>
      </p:pic>
      <p:pic>
        <p:nvPicPr>
          <p:cNvPr id="13" name="Obrázek 12" descr="j043639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002899">
            <a:off x="516561" y="4588536"/>
            <a:ext cx="866515" cy="866515"/>
          </a:xfrm>
          <a:prstGeom prst="rect">
            <a:avLst/>
          </a:prstGeom>
        </p:spPr>
      </p:pic>
      <p:pic>
        <p:nvPicPr>
          <p:cNvPr id="14" name="Obrázek 13" descr="j043639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6274733">
            <a:off x="3850921" y="2539001"/>
            <a:ext cx="402365" cy="4023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1142984"/>
            <a:ext cx="710963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en-US" sz="3600" b="1" dirty="0" smtClean="0">
                <a:latin typeface="Comic Sans MS" pitchFamily="66" charset="0"/>
              </a:rPr>
              <a:t>Jack-o-Lantern</a:t>
            </a:r>
            <a:endParaRPr lang="cs-CZ" sz="3600" b="1" dirty="0" smtClean="0">
              <a:latin typeface="Comic Sans MS" pitchFamily="66" charset="0"/>
            </a:endParaRPr>
          </a:p>
          <a:p>
            <a:pPr fontAlgn="t"/>
            <a:r>
              <a:rPr lang="en-US" sz="3600" dirty="0" smtClean="0">
                <a:latin typeface="Comic Sans MS" pitchFamily="66" charset="0"/>
              </a:rPr>
              <a:t>Jack-o-lantern, Jack-o-lantern,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You are such a </a:t>
            </a:r>
            <a:r>
              <a:rPr lang="cs-CZ" sz="3600" dirty="0" smtClean="0">
                <a:latin typeface="Comic Sans MS" pitchFamily="66" charset="0"/>
              </a:rPr>
              <a:t> ----- </a:t>
            </a:r>
            <a:r>
              <a:rPr lang="en-US" sz="3600" dirty="0" smtClean="0">
                <a:latin typeface="Comic Sans MS" pitchFamily="66" charset="0"/>
              </a:rPr>
              <a:t>sight.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As you sit there by the </a:t>
            </a:r>
            <a:r>
              <a:rPr lang="cs-CZ" sz="3600" dirty="0" smtClean="0">
                <a:latin typeface="Comic Sans MS" pitchFamily="66" charset="0"/>
              </a:rPr>
              <a:t> ------</a:t>
            </a:r>
            <a:r>
              <a:rPr lang="en-US" sz="3600" dirty="0" smtClean="0">
                <a:latin typeface="Comic Sans MS" pitchFamily="66" charset="0"/>
              </a:rPr>
              <a:t>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Looking out </a:t>
            </a:r>
            <a:r>
              <a:rPr lang="cs-CZ" sz="3600" dirty="0" smtClean="0">
                <a:latin typeface="Comic Sans MS" pitchFamily="66" charset="0"/>
              </a:rPr>
              <a:t>----</a:t>
            </a:r>
            <a:r>
              <a:rPr lang="en-US" sz="3600" dirty="0" smtClean="0">
                <a:latin typeface="Comic Sans MS" pitchFamily="66" charset="0"/>
              </a:rPr>
              <a:t> the night.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You were once a sturdy </a:t>
            </a:r>
            <a:r>
              <a:rPr lang="cs-CZ" sz="3600" dirty="0" smtClean="0">
                <a:latin typeface="Comic Sans MS" pitchFamily="66" charset="0"/>
              </a:rPr>
              <a:t> -------</a:t>
            </a:r>
            <a:r>
              <a:rPr lang="en-US" sz="3600" dirty="0" smtClean="0">
                <a:latin typeface="Comic Sans MS" pitchFamily="66" charset="0"/>
              </a:rPr>
              <a:t>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growing on a curly vine.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Now you are a </a:t>
            </a:r>
            <a:r>
              <a:rPr lang="cs-CZ" sz="3600" dirty="0" smtClean="0">
                <a:latin typeface="Comic Sans MS" pitchFamily="66" charset="0"/>
              </a:rPr>
              <a:t> ----------</a:t>
            </a:r>
            <a:r>
              <a:rPr lang="en-US" sz="3600" dirty="0" smtClean="0">
                <a:latin typeface="Comic Sans MS" pitchFamily="66" charset="0"/>
              </a:rPr>
              <a:t>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See your night </a:t>
            </a:r>
            <a:r>
              <a:rPr lang="cs-CZ" sz="3600" dirty="0" smtClean="0">
                <a:latin typeface="Comic Sans MS" pitchFamily="66" charset="0"/>
              </a:rPr>
              <a:t> ------</a:t>
            </a:r>
            <a:r>
              <a:rPr lang="en-US" sz="3600" dirty="0" smtClean="0">
                <a:latin typeface="Comic Sans MS" pitchFamily="66" charset="0"/>
              </a:rPr>
              <a:t> shine. </a:t>
            </a:r>
          </a:p>
          <a:p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00166" y="500042"/>
            <a:ext cx="2576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Fill in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gaps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cs-CZ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 descr="j04363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71480"/>
            <a:ext cx="1071570" cy="1071570"/>
          </a:xfrm>
          <a:prstGeom prst="rect">
            <a:avLst/>
          </a:prstGeom>
        </p:spPr>
      </p:pic>
      <p:pic>
        <p:nvPicPr>
          <p:cNvPr id="6" name="Obrázek 5" descr="j04363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4786322"/>
            <a:ext cx="1214446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357166"/>
            <a:ext cx="4267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Check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partner´s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cs-CZ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28662" y="1071546"/>
            <a:ext cx="730039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en-US" sz="3600" b="1" dirty="0" smtClean="0">
                <a:latin typeface="Comic Sans MS" pitchFamily="66" charset="0"/>
              </a:rPr>
              <a:t>Jack-o-Lantern</a:t>
            </a:r>
            <a:endParaRPr lang="cs-CZ" sz="3600" b="1" dirty="0" smtClean="0">
              <a:latin typeface="Comic Sans MS" pitchFamily="66" charset="0"/>
            </a:endParaRPr>
          </a:p>
          <a:p>
            <a:pPr fontAlgn="t"/>
            <a:r>
              <a:rPr lang="en-US" sz="3600" dirty="0" smtClean="0">
                <a:latin typeface="Comic Sans MS" pitchFamily="66" charset="0"/>
              </a:rPr>
              <a:t>Jack-o-lantern, Jack-o-lantern,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You are such a funny sight.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As you sit there by the window,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Looking out into the night.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You were once a sturdy pumpkin,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growing on a curly vine.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Now you are a Jack-o-lantern, </a:t>
            </a:r>
          </a:p>
          <a:p>
            <a:pPr fontAlgn="t"/>
            <a:r>
              <a:rPr lang="en-US" sz="3600" dirty="0" smtClean="0">
                <a:latin typeface="Comic Sans MS" pitchFamily="66" charset="0"/>
              </a:rPr>
              <a:t>See your night lights shine. </a:t>
            </a:r>
          </a:p>
          <a:p>
            <a:pPr fontAlgn="t"/>
            <a:r>
              <a:rPr lang="en-US" sz="3600" b="1" dirty="0" smtClean="0">
                <a:latin typeface="Comic Sans MS" pitchFamily="66" charset="0"/>
              </a:rPr>
              <a:t/>
            </a:r>
            <a:br>
              <a:rPr lang="en-US" sz="3600" b="1" dirty="0" smtClean="0">
                <a:latin typeface="Comic Sans MS" pitchFamily="66" charset="0"/>
              </a:rPr>
            </a:br>
            <a:endParaRPr lang="cs-CZ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714356"/>
            <a:ext cx="779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Look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15/4 –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skim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text,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answer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sz="2400" i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1500174"/>
            <a:ext cx="79127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What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time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is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it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What</a:t>
            </a:r>
            <a:r>
              <a:rPr lang="cs-CZ" sz="3200" dirty="0" smtClean="0">
                <a:latin typeface="Comic Sans MS" pitchFamily="66" charset="0"/>
              </a:rPr>
              <a:t>´s </a:t>
            </a:r>
            <a:r>
              <a:rPr lang="cs-CZ" sz="3200" dirty="0" err="1" smtClean="0">
                <a:latin typeface="Comic Sans MS" pitchFamily="66" charset="0"/>
              </a:rPr>
              <a:t>the</a:t>
            </a:r>
            <a:r>
              <a:rPr lang="cs-CZ" sz="3200" dirty="0" smtClean="0">
                <a:latin typeface="Comic Sans MS" pitchFamily="66" charset="0"/>
              </a:rPr>
              <a:t> boy´s </a:t>
            </a:r>
            <a:r>
              <a:rPr lang="cs-CZ" sz="3200" dirty="0" err="1" smtClean="0">
                <a:latin typeface="Comic Sans MS" pitchFamily="66" charset="0"/>
              </a:rPr>
              <a:t>name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Why</a:t>
            </a:r>
            <a:r>
              <a:rPr lang="cs-CZ" sz="3200" dirty="0" smtClean="0">
                <a:latin typeface="Comic Sans MS" pitchFamily="66" charset="0"/>
              </a:rPr>
              <a:t> are </a:t>
            </a:r>
            <a:r>
              <a:rPr lang="cs-CZ" sz="3200" dirty="0" err="1" smtClean="0">
                <a:latin typeface="Comic Sans MS" pitchFamily="66" charset="0"/>
              </a:rPr>
              <a:t>they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putting</a:t>
            </a:r>
            <a:r>
              <a:rPr lang="cs-CZ" sz="3200" dirty="0" smtClean="0">
                <a:latin typeface="Comic Sans MS" pitchFamily="66" charset="0"/>
              </a:rPr>
              <a:t> on </a:t>
            </a:r>
            <a:r>
              <a:rPr lang="cs-CZ" sz="3200" dirty="0" err="1" smtClean="0">
                <a:latin typeface="Comic Sans MS" pitchFamily="66" charset="0"/>
              </a:rPr>
              <a:t>their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>
                <a:latin typeface="Comic Sans MS" pitchFamily="66" charset="0"/>
              </a:rPr>
              <a:t>m</a:t>
            </a:r>
            <a:r>
              <a:rPr lang="cs-CZ" sz="3200" dirty="0" err="1" smtClean="0">
                <a:latin typeface="Comic Sans MS" pitchFamily="66" charset="0"/>
              </a:rPr>
              <a:t>asks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How</a:t>
            </a:r>
            <a:r>
              <a:rPr lang="cs-CZ" sz="3200" dirty="0" smtClean="0">
                <a:latin typeface="Comic Sans MS" pitchFamily="66" charset="0"/>
              </a:rPr>
              <a:t> do </a:t>
            </a:r>
            <a:r>
              <a:rPr lang="cs-CZ" sz="3200" dirty="0" err="1" smtClean="0">
                <a:latin typeface="Comic Sans MS" pitchFamily="66" charset="0"/>
              </a:rPr>
              <a:t>they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get</a:t>
            </a:r>
            <a:r>
              <a:rPr lang="cs-CZ" sz="3200" dirty="0" smtClean="0">
                <a:latin typeface="Comic Sans MS" pitchFamily="66" charset="0"/>
              </a:rPr>
              <a:t> to </a:t>
            </a:r>
            <a:r>
              <a:rPr lang="cs-CZ" sz="3200" dirty="0" err="1" smtClean="0">
                <a:latin typeface="Comic Sans MS" pitchFamily="66" charset="0"/>
              </a:rPr>
              <a:t>school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What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did</a:t>
            </a:r>
            <a:r>
              <a:rPr lang="cs-CZ" sz="3200" dirty="0" smtClean="0">
                <a:latin typeface="Comic Sans MS" pitchFamily="66" charset="0"/>
              </a:rPr>
              <a:t> John </a:t>
            </a:r>
            <a:r>
              <a:rPr lang="cs-CZ" sz="3200" dirty="0" err="1" smtClean="0">
                <a:latin typeface="Comic Sans MS" pitchFamily="66" charset="0"/>
              </a:rPr>
              <a:t>forget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What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does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Amy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need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What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does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Meg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need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Who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is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the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ghost</a:t>
            </a:r>
            <a:r>
              <a:rPr lang="cs-CZ" sz="3200" dirty="0" smtClean="0">
                <a:latin typeface="Comic Sans MS" pitchFamily="66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cs-CZ" sz="3200" dirty="0" err="1" smtClean="0">
                <a:latin typeface="Comic Sans MS" pitchFamily="66" charset="0"/>
              </a:rPr>
              <a:t>Who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is</a:t>
            </a:r>
            <a:r>
              <a:rPr lang="cs-CZ" sz="3200" dirty="0" smtClean="0">
                <a:latin typeface="Comic Sans MS" pitchFamily="66" charset="0"/>
              </a:rPr>
              <a:t> </a:t>
            </a:r>
            <a:r>
              <a:rPr lang="cs-CZ" sz="3200" dirty="0" err="1" smtClean="0">
                <a:latin typeface="Comic Sans MS" pitchFamily="66" charset="0"/>
              </a:rPr>
              <a:t>the</a:t>
            </a:r>
            <a:r>
              <a:rPr lang="cs-CZ" sz="3200" dirty="0" smtClean="0">
                <a:latin typeface="Comic Sans MS" pitchFamily="66" charset="0"/>
              </a:rPr>
              <a:t> skeleton ?</a:t>
            </a:r>
          </a:p>
        </p:txBody>
      </p:sp>
      <p:pic>
        <p:nvPicPr>
          <p:cNvPr id="4" name="Obrázek 3" descr="j0436115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071942"/>
            <a:ext cx="2143140" cy="21727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571480"/>
            <a:ext cx="2874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Match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28728" y="1225689"/>
            <a:ext cx="282160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1.make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2.také </a:t>
            </a:r>
            <a:r>
              <a:rPr lang="cs-CZ" sz="3600" dirty="0" err="1" smtClean="0">
                <a:latin typeface="Comic Sans MS" pitchFamily="66" charset="0"/>
              </a:rPr>
              <a:t>off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3.tie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4.put on</a:t>
            </a:r>
          </a:p>
          <a:p>
            <a:r>
              <a:rPr lang="cs-CZ" sz="3600" dirty="0" smtClean="0">
                <a:latin typeface="Comic Sans MS" pitchFamily="66" charset="0"/>
              </a:rPr>
              <a:t>5.zip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6.cut </a:t>
            </a:r>
            <a:r>
              <a:rPr lang="cs-CZ" sz="3600" dirty="0" err="1" smtClean="0">
                <a:latin typeface="Comic Sans MS" pitchFamily="66" charset="0"/>
              </a:rPr>
              <a:t>out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7.button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8.switch on</a:t>
            </a:r>
          </a:p>
          <a:p>
            <a:r>
              <a:rPr lang="cs-CZ" sz="3600" dirty="0" smtClean="0">
                <a:latin typeface="Comic Sans MS" pitchFamily="66" charset="0"/>
              </a:rPr>
              <a:t>9.switch </a:t>
            </a:r>
            <a:r>
              <a:rPr lang="cs-CZ" sz="3600" dirty="0" err="1" smtClean="0">
                <a:latin typeface="Comic Sans MS" pitchFamily="66" charset="0"/>
              </a:rPr>
              <a:t>off</a:t>
            </a:r>
            <a:endParaRPr lang="cs-CZ" sz="3600" dirty="0" smtClean="0">
              <a:latin typeface="Comic Sans MS" pitchFamily="66" charset="0"/>
            </a:endParaRPr>
          </a:p>
          <a:p>
            <a:endParaRPr lang="cs-CZ" sz="36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43438" y="1214422"/>
            <a:ext cx="408316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1.svléknout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2.zavázat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3.zapnout přístroj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4.obléknout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5.vypnout přístroj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6.zapnout zip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7.vystřihnout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8.nalíčit se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9.zapnout knoflík</a:t>
            </a:r>
          </a:p>
        </p:txBody>
      </p:sp>
      <p:pic>
        <p:nvPicPr>
          <p:cNvPr id="6" name="Obrázek 5" descr="j043625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357166"/>
            <a:ext cx="1471414" cy="1471414"/>
          </a:xfrm>
          <a:prstGeom prst="rect">
            <a:avLst/>
          </a:prstGeom>
        </p:spPr>
      </p:pic>
      <p:pic>
        <p:nvPicPr>
          <p:cNvPr id="7" name="Obrázek 6" descr="j043625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4346" y="4143380"/>
            <a:ext cx="1857388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728" y="571480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Check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cs-CZ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86314" y="1214422"/>
            <a:ext cx="368562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nalíčit se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svléknout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zavázat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obléknout si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zapnout zip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vystřihnout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zapnout knoflík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zapnout přístroj</a:t>
            </a:r>
          </a:p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vypnout přístroj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28662" y="1225689"/>
            <a:ext cx="242406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make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také </a:t>
            </a:r>
            <a:r>
              <a:rPr lang="cs-CZ" sz="3600" dirty="0" err="1" smtClean="0">
                <a:latin typeface="Comic Sans MS" pitchFamily="66" charset="0"/>
              </a:rPr>
              <a:t>off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err="1" smtClean="0">
                <a:latin typeface="Comic Sans MS" pitchFamily="66" charset="0"/>
              </a:rPr>
              <a:t>tie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smtClean="0">
                <a:latin typeface="Comic Sans MS" pitchFamily="66" charset="0"/>
              </a:rPr>
              <a:t>put on</a:t>
            </a:r>
          </a:p>
          <a:p>
            <a:r>
              <a:rPr lang="cs-CZ" sz="3600" dirty="0" smtClean="0">
                <a:latin typeface="Comic Sans MS" pitchFamily="66" charset="0"/>
              </a:rPr>
              <a:t>zip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err="1" smtClean="0">
                <a:latin typeface="Comic Sans MS" pitchFamily="66" charset="0"/>
              </a:rPr>
              <a:t>cut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out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err="1" smtClean="0">
                <a:latin typeface="Comic Sans MS" pitchFamily="66" charset="0"/>
              </a:rPr>
              <a:t>button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up</a:t>
            </a:r>
            <a:endParaRPr lang="cs-CZ" sz="3600" dirty="0" smtClean="0">
              <a:latin typeface="Comic Sans MS" pitchFamily="66" charset="0"/>
            </a:endParaRPr>
          </a:p>
          <a:p>
            <a:r>
              <a:rPr lang="cs-CZ" sz="3600" dirty="0" err="1" smtClean="0">
                <a:latin typeface="Comic Sans MS" pitchFamily="66" charset="0"/>
              </a:rPr>
              <a:t>switch</a:t>
            </a:r>
            <a:r>
              <a:rPr lang="cs-CZ" sz="3600" dirty="0" smtClean="0">
                <a:latin typeface="Comic Sans MS" pitchFamily="66" charset="0"/>
              </a:rPr>
              <a:t> on</a:t>
            </a:r>
          </a:p>
          <a:p>
            <a:r>
              <a:rPr lang="cs-CZ" sz="3600" dirty="0" err="1" smtClean="0">
                <a:latin typeface="Comic Sans MS" pitchFamily="66" charset="0"/>
              </a:rPr>
              <a:t>switch</a:t>
            </a:r>
            <a:r>
              <a:rPr lang="cs-CZ" sz="3600" dirty="0" smtClean="0">
                <a:latin typeface="Comic Sans MS" pitchFamily="66" charset="0"/>
              </a:rPr>
              <a:t> </a:t>
            </a:r>
            <a:r>
              <a:rPr lang="cs-CZ" sz="3600" dirty="0" err="1" smtClean="0">
                <a:latin typeface="Comic Sans MS" pitchFamily="66" charset="0"/>
              </a:rPr>
              <a:t>off</a:t>
            </a:r>
            <a:endParaRPr lang="cs-CZ" sz="3600" dirty="0" smtClean="0">
              <a:latin typeface="Comic Sans MS" pitchFamily="66" charset="0"/>
            </a:endParaRPr>
          </a:p>
          <a:p>
            <a:endParaRPr lang="cs-CZ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418</Words>
  <Application>Microsoft Office PowerPoint</Application>
  <PresentationFormat>Předvádění na obrazovce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Dokument aplikace Microsoft Office Word 97- 2003</vt:lpstr>
      <vt:lpstr>Snímek 1</vt:lpstr>
      <vt:lpstr>Halloween 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MU Třebechovice pod Orebem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  2</dc:title>
  <dc:creator>Militký František</dc:creator>
  <cp:lastModifiedBy>mila</cp:lastModifiedBy>
  <cp:revision>15</cp:revision>
  <dcterms:created xsi:type="dcterms:W3CDTF">2009-10-30T13:07:51Z</dcterms:created>
  <dcterms:modified xsi:type="dcterms:W3CDTF">2010-06-23T17:56:38Z</dcterms:modified>
</cp:coreProperties>
</file>