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70" r:id="rId2"/>
    <p:sldId id="256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B0E01-E7B1-40EE-AA03-D79D99DA42E8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F0373-5E5D-4F39-8F30-1D38A250770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F29-1393-4098-A800-2E3D1E9565B5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2DF-B699-454F-81B9-67BFF8C6E4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F29-1393-4098-A800-2E3D1E9565B5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2DF-B699-454F-81B9-67BFF8C6E4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F29-1393-4098-A800-2E3D1E9565B5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2DF-B699-454F-81B9-67BFF8C6E4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F29-1393-4098-A800-2E3D1E9565B5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2DF-B699-454F-81B9-67BFF8C6E4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F29-1393-4098-A800-2E3D1E9565B5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2DF-B699-454F-81B9-67BFF8C6E4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F29-1393-4098-A800-2E3D1E9565B5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2DF-B699-454F-81B9-67BFF8C6E4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F29-1393-4098-A800-2E3D1E9565B5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2DF-B699-454F-81B9-67BFF8C6E4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F29-1393-4098-A800-2E3D1E9565B5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2DF-B699-454F-81B9-67BFF8C6E4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F29-1393-4098-A800-2E3D1E9565B5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2DF-B699-454F-81B9-67BFF8C6E4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F29-1393-4098-A800-2E3D1E9565B5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2DF-B699-454F-81B9-67BFF8C6E4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0F29-1393-4098-A800-2E3D1E9565B5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82DF-B699-454F-81B9-67BFF8C6E4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10F29-1393-4098-A800-2E3D1E9565B5}" type="datetimeFigureOut">
              <a:rPr lang="cs-CZ" smtClean="0"/>
              <a:pPr/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82DF-B699-454F-81B9-67BFF8C6E4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Ryby – stavba těla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Lenka Pechová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6143668" cy="32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214282" y="214290"/>
            <a:ext cx="6280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Procvičení učiva </a:t>
            </a:r>
            <a:endParaRPr lang="cs-CZ" sz="4800" b="1" dirty="0">
              <a:solidFill>
                <a:schemeClr val="accent6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1142984"/>
            <a:ext cx="626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Popiš do obrázku jednotlivé části těla kapra.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14290"/>
            <a:ext cx="57315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Procvičení učiva </a:t>
            </a:r>
            <a:endParaRPr lang="cs-CZ" sz="4400" b="1" dirty="0">
              <a:solidFill>
                <a:schemeClr val="accent6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834204" cy="365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285720" y="1071546"/>
            <a:ext cx="525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Doplň popis vnitřních orgánů kapra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yby-12-obrys_t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71744"/>
            <a:ext cx="3876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85720" y="142852"/>
            <a:ext cx="6351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Procvičení učiva </a:t>
            </a:r>
            <a:endParaRPr lang="cs-CZ" sz="4800" b="1" dirty="0">
              <a:solidFill>
                <a:schemeClr val="accent6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1071546"/>
            <a:ext cx="878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Do připraveného obrysu zakresli ploutve kapra. Barevně rozliš </a:t>
            </a:r>
          </a:p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párové a nepárové ploutve.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508" name="Picture 4" descr="C:\Documents and Settings\Luboš\Plocha\Lenka\Ryby obrázky\kapr hladk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500570"/>
            <a:ext cx="2898784" cy="217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yby-13-kapr_doma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500570"/>
            <a:ext cx="2614612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ryby-13-kapr_divo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500570"/>
            <a:ext cx="27051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14282" y="0"/>
            <a:ext cx="6280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Procvičení učiva </a:t>
            </a:r>
            <a:endParaRPr lang="cs-CZ" sz="4800" b="1" dirty="0">
              <a:solidFill>
                <a:schemeClr val="accent6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1142984"/>
            <a:ext cx="90011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Naše nejznámější ryba kapr obecný není u nás původní. Původní divoký kapr obývá dolní tok Dunaje ve východní Evropě a řeky přilehlé části  Asie. U nás se chová více než 1000 let. Byl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přizpůsoben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stojatým vodám a dobře prošlechtěn.</a:t>
            </a:r>
          </a:p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Urči, který obrázek znázorňuje původní divokou formu kapra a který  formu zdomácnělou žijící ve stojatých vodách.</a:t>
            </a:r>
          </a:p>
          <a:p>
            <a:pPr marL="342900" indent="-342900">
              <a:buAutoNum type="arabicPeriod" startAt="2"/>
            </a:pP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Porovnej a zapiš rozdíly ve tvaru těla těchto forem kapra.</a:t>
            </a:r>
          </a:p>
          <a:p>
            <a:pPr marL="342900" indent="-342900">
              <a:buAutoNum type="arabicPeriod" startAt="2"/>
            </a:pPr>
            <a:endParaRPr lang="cs-CZ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……………………………..        ………………………………</a:t>
            </a:r>
          </a:p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……………………………..        ………………………………</a:t>
            </a:r>
          </a:p>
          <a:p>
            <a:pPr marL="342900" indent="-342900"/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cs-CZ" sz="2000" b="1" smtClean="0">
                <a:solidFill>
                  <a:schemeClr val="bg1">
                    <a:lumMod val="50000"/>
                  </a:schemeClr>
                </a:solidFill>
              </a:rPr>
              <a:t>……………………………..    </a:t>
            </a:r>
            <a:r>
              <a:rPr lang="cs-CZ" sz="2000" b="1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………………………………</a:t>
            </a:r>
          </a:p>
          <a:p>
            <a:pPr marL="342900" indent="-342900"/>
            <a:endParaRPr lang="cs-CZ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5715016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Charakterizuj závislost tvaru těla ryb na typu vodního prostředí.</a:t>
            </a:r>
          </a:p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…………………………………………………………………………</a:t>
            </a:r>
          </a:p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…………………………………………………………………………</a:t>
            </a:r>
            <a:endParaRPr lang="cs-CZ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785949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Ryby</a:t>
            </a:r>
            <a:endParaRPr lang="cs-CZ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92418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 těla a rozdělení</a:t>
            </a:r>
            <a:endParaRPr lang="cs-CZ" sz="4800" b="1" dirty="0">
              <a:solidFill>
                <a:schemeClr val="accent6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Luboš\Plocha\Lenka\Ryby obrázky\št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00504"/>
            <a:ext cx="3467555" cy="2347825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5857916" cy="314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285720" y="714356"/>
            <a:ext cx="10079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Ryby jsou vodní obratlovci. Víš čím jsou ryby přizpůsobeny životu ve</a:t>
            </a:r>
            <a:b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vodě?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5720" y="1428736"/>
            <a:ext cx="643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Ploutvemi, tvarem těla,smyslovými orgány.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5720" y="1857364"/>
            <a:ext cx="9061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Rozděl ploutve na párové a nepárové:</a:t>
            </a:r>
          </a:p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párové………………………………………………………………………</a:t>
            </a:r>
          </a:p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nepárové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:…………………………………………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……………………………</a:t>
            </a:r>
            <a:endParaRPr lang="cs-CZ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5720" y="6000768"/>
            <a:ext cx="9440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Vyjmenuj smyslové orgány ryb: ………………………………………</a:t>
            </a:r>
          </a:p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……………………………………………………………………………...........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14282" y="0"/>
            <a:ext cx="4753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 těla </a:t>
            </a:r>
            <a:endParaRPr lang="cs-CZ" sz="4800" b="1" dirty="0">
              <a:solidFill>
                <a:schemeClr val="accent6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6572264" cy="351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428596" y="785794"/>
            <a:ext cx="87154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Pokus se popsat jednotlivé orgány v těle ryby – malá nápověda: </a:t>
            </a:r>
            <a:r>
              <a:rPr lang="cs-CZ" sz="2400" b="1" i="1" dirty="0" smtClean="0">
                <a:solidFill>
                  <a:schemeClr val="bg1">
                    <a:lumMod val="50000"/>
                  </a:schemeClr>
                </a:solidFill>
              </a:rPr>
              <a:t>žaludek a střevo,mícha, mozek, vylučovací soustava, plynový měchýř, srdce a cévy, játra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………………………….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………………………….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………………………….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………………………….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………………………….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………………………….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………………………….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5720" y="0"/>
            <a:ext cx="4824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 těla </a:t>
            </a:r>
            <a:endParaRPr lang="cs-CZ" sz="4800" b="1" dirty="0">
              <a:solidFill>
                <a:schemeClr val="accent6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71678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285720" y="714356"/>
            <a:ext cx="3286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Čím ryby dýchají?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158" y="1142984"/>
            <a:ext cx="80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Žábrami, které jsou chráněny plochými kostmi – skřelemi.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1571612"/>
            <a:ext cx="922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Dokážeš vysvětlit proč kolem žáber ryb musí neustále proudit</a:t>
            </a:r>
            <a:b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voda?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4429132"/>
            <a:ext cx="42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Čím je chráněno tělo ryb?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4786322"/>
            <a:ext cx="334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Šupinami a slizem</a:t>
            </a:r>
            <a:r>
              <a:rPr lang="cs-CZ" sz="2000" b="1" dirty="0" smtClean="0">
                <a:solidFill>
                  <a:srgbClr val="C00000"/>
                </a:solidFill>
              </a:rPr>
              <a:t>.</a:t>
            </a:r>
            <a:endParaRPr lang="cs-CZ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Luboš\Plocha\Lenka\Obojž. obrázky\šupi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00636"/>
            <a:ext cx="2360042" cy="1768458"/>
          </a:xfrm>
          <a:prstGeom prst="ellipse">
            <a:avLst/>
          </a:prstGeom>
          <a:noFill/>
        </p:spPr>
      </p:pic>
      <p:pic>
        <p:nvPicPr>
          <p:cNvPr id="1027" name="Picture 3" descr="C:\Documents and Settings\Luboš\Plocha\Lenka\Obojž. obrázky\šupiny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29198"/>
            <a:ext cx="2354240" cy="1764111"/>
          </a:xfrm>
          <a:prstGeom prst="ellipse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285720" y="0"/>
            <a:ext cx="4257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 těla </a:t>
            </a:r>
            <a:endParaRPr lang="cs-CZ" sz="4400" b="1" dirty="0">
              <a:solidFill>
                <a:schemeClr val="accent6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214422"/>
            <a:ext cx="96015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chemeClr val="bg1">
                    <a:lumMod val="50000"/>
                  </a:schemeClr>
                </a:solidFill>
              </a:rPr>
              <a:t>Ryby</a:t>
            </a:r>
          </a:p>
          <a:p>
            <a:r>
              <a:rPr lang="cs-CZ" sz="2400" b="1" u="sng" dirty="0" smtClean="0">
                <a:solidFill>
                  <a:schemeClr val="bg1">
                    <a:lumMod val="50000"/>
                  </a:schemeClr>
                </a:solidFill>
              </a:rPr>
              <a:t>stavba těla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hlava, trup, ocas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ploutve - párové: prsní, břišní</a:t>
            </a:r>
          </a:p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         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- nepárové: hřbetní, řitní, ocasní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kostra a svalstvo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žábry ukryté pod skřelemi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srdce a cévy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mozek, mícha, nervy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smyslové orgány: oči, vnitřní ucho, čichové jamky, hmatové vousy, </a:t>
            </a:r>
            <a:b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 postranní   čára</a:t>
            </a:r>
          </a:p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-plynový měchýř</a:t>
            </a:r>
          </a:p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-tělo kryto šupinami a slizem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5720" y="214290"/>
            <a:ext cx="2830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Zápis </a:t>
            </a:r>
            <a:endParaRPr lang="cs-CZ" sz="4800" b="1" dirty="0">
              <a:solidFill>
                <a:schemeClr val="accent6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57166"/>
            <a:ext cx="1338264" cy="1004872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500042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V roce 1938 byla u pobřeží Afriky ulovena ryba, o které se vědci domnívali, že vyhynula před 70 miliony let.  Jmenuje  se </a:t>
            </a:r>
            <a:r>
              <a:rPr lang="cs-CZ" sz="2400" b="1" dirty="0" smtClean="0">
                <a:solidFill>
                  <a:srgbClr val="C00000"/>
                </a:solidFill>
              </a:rPr>
              <a:t>latimérie podivná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, patří mezi </a:t>
            </a:r>
            <a:r>
              <a:rPr lang="cs-CZ" sz="2400" b="1" dirty="0" smtClean="0">
                <a:solidFill>
                  <a:srgbClr val="C00000"/>
                </a:solidFill>
              </a:rPr>
              <a:t>lalokoploutvé ryby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a předpokládá se, že vymřelé formy lalokoploutvých ryb jsou předky všech dalších skupin obratlovců.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Luboš\Plocha\Lenka\Ryby obrázky\latimé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3149104" cy="1285884"/>
          </a:xfrm>
          <a:prstGeom prst="ellipse">
            <a:avLst/>
          </a:prstGeom>
          <a:noFill/>
        </p:spPr>
      </p:pic>
      <p:pic>
        <p:nvPicPr>
          <p:cNvPr id="1026" name="Picture 2" descr="C:\Documents and Settings\Luboš\Plocha\Lenka\Obojž. obrázky\latimér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00240"/>
            <a:ext cx="2560619" cy="1738901"/>
          </a:xfrm>
          <a:prstGeom prst="ellipse">
            <a:avLst/>
          </a:prstGeom>
          <a:noFill/>
        </p:spPr>
      </p:pic>
      <p:pic>
        <p:nvPicPr>
          <p:cNvPr id="1027" name="Picture 3" descr="C:\Documents and Settings\Luboš\Plocha\Lenka\Obojž. obrázky\latimérie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786058"/>
            <a:ext cx="2286016" cy="1715044"/>
          </a:xfrm>
          <a:prstGeom prst="ellipse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85720" y="4572008"/>
            <a:ext cx="921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Zajímavými rybami jsou i </a:t>
            </a:r>
            <a:r>
              <a:rPr lang="cs-CZ" sz="2400" b="1" dirty="0" smtClean="0">
                <a:solidFill>
                  <a:srgbClr val="C00000"/>
                </a:solidFill>
              </a:rPr>
              <a:t>ryby dvojdyšné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– v době sucha se zavrtávají do bahna, nepřijímají potravu, nedýchají žábrami, ale plicními vaky.</a:t>
            </a:r>
          </a:p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Patří mezi ně </a:t>
            </a:r>
            <a:r>
              <a:rPr lang="cs-CZ" sz="2400" b="1" dirty="0" smtClean="0">
                <a:solidFill>
                  <a:srgbClr val="C00000"/>
                </a:solidFill>
              </a:rPr>
              <a:t>bahník australský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C:\Documents and Settings\Luboš\Plocha\Lenka\Obojž. obrázky\bahní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5286388"/>
            <a:ext cx="2286016" cy="1536202"/>
          </a:xfrm>
          <a:prstGeom prst="ellipse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14282" y="1"/>
            <a:ext cx="45704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Rozdělení ryb</a:t>
            </a:r>
          </a:p>
          <a:p>
            <a:r>
              <a:rPr lang="cs-CZ" sz="2800" dirty="0" smtClean="0">
                <a:solidFill>
                  <a:srgbClr val="00B0F0"/>
                </a:solidFill>
              </a:rPr>
              <a:t>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357298"/>
            <a:ext cx="54375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chemeClr val="bg1">
                    <a:lumMod val="50000"/>
                  </a:schemeClr>
                </a:solidFill>
              </a:rPr>
              <a:t>rozdělení ryb: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lalokoploutvé: latimérie podivná</a:t>
            </a:r>
          </a:p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-dvojdyšné: bahník australský</a:t>
            </a:r>
          </a:p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-paprskoploutvé: kapr obecný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28596" y="285728"/>
            <a:ext cx="2575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Zápis </a:t>
            </a:r>
            <a:endParaRPr lang="cs-CZ" sz="4800" b="1" dirty="0">
              <a:solidFill>
                <a:schemeClr val="accent6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57166"/>
            <a:ext cx="1338264" cy="1004872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Luboš\Plocha\Lenka\Obojž. obrázky\latimér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52"/>
            <a:ext cx="1844649" cy="1252690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214282" y="142852"/>
            <a:ext cx="6065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Procvičení učiva</a:t>
            </a:r>
            <a:r>
              <a:rPr lang="cs-CZ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42908" y="335756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1000108"/>
            <a:ext cx="91440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ozorně si přečti následující text o latimérii podivné.</a:t>
            </a:r>
          </a:p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Latimérie podivná je dravá, mořská ryba dosahující délky až dva metry a hmotnosti téměř 100 kg. Žije v hloubce 200-400 m na skalnatém dně, po kterém se pohybuje pomocí svých silných párových ploutví, které jsou opatřeny masitými násadci. Potravu vyhledává v noci v hloubce až 600 m. Pohyb ploutvemi jí pomáhá udržovat rovnováhu, nepárové ploutve slouží k rychlému startu za kořistí. Tělo má kryto silnými </a:t>
            </a:r>
            <a:r>
              <a:rPr lang="cs-CZ" sz="20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kosmoidními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šupinami. V jedné samici vážící 98 kg bylo nalezeno 26 plně vyvinutých mláďat, která se živila za zásobního žloutku. Podle šupin se latimérie dožívá 80 - 100 let.</a:t>
            </a:r>
          </a:p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Srovnej pomocí textu a informací v učebnici latimérii a kapra:</a:t>
            </a:r>
          </a:p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                   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kapr                  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latimérie</a:t>
            </a:r>
          </a:p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typ vodního prostředí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…………………….    ……………………….</a:t>
            </a:r>
          </a:p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typ potravy                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…………………….    ……………………….</a:t>
            </a:r>
          </a:p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množství potomstva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…………………….    ……………………….</a:t>
            </a:r>
          </a:p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typ šupin                    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.…………………… 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………………………</a:t>
            </a:r>
          </a:p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funkce ploutví           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…………………….     ………………………</a:t>
            </a:r>
          </a:p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hloubka hledání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potravy  .……………………     </a:t>
            </a: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.………………………</a:t>
            </a:r>
          </a:p>
          <a:p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</a:t>
            </a:r>
            <a:endParaRPr lang="cs-CZ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5">
      <a:dk1>
        <a:srgbClr val="00B0F0"/>
      </a:dk1>
      <a:lt1>
        <a:srgbClr val="0070C0"/>
      </a:lt1>
      <a:dk2>
        <a:srgbClr val="0070C0"/>
      </a:dk2>
      <a:lt2>
        <a:srgbClr val="00B0F0"/>
      </a:lt2>
      <a:accent1>
        <a:srgbClr val="00B0F0"/>
      </a:accent1>
      <a:accent2>
        <a:srgbClr val="00B0F0"/>
      </a:accent2>
      <a:accent3>
        <a:srgbClr val="00B0F0"/>
      </a:accent3>
      <a:accent4>
        <a:srgbClr val="0070C0"/>
      </a:accent4>
      <a:accent5>
        <a:srgbClr val="002060"/>
      </a:accent5>
      <a:accent6>
        <a:srgbClr val="002060"/>
      </a:accent6>
      <a:hlink>
        <a:srgbClr val="00B0F0"/>
      </a:hlink>
      <a:folHlink>
        <a:srgbClr val="00206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596</Words>
  <Application>Microsoft Office PowerPoint</Application>
  <PresentationFormat>Předvádění na obrazovce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Ryby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>Boerner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Lubomír Pech</dc:creator>
  <cp:lastModifiedBy>Lubomír Pech</cp:lastModifiedBy>
  <cp:revision>35</cp:revision>
  <dcterms:created xsi:type="dcterms:W3CDTF">2009-10-25T14:32:34Z</dcterms:created>
  <dcterms:modified xsi:type="dcterms:W3CDTF">2010-06-24T19:36:18Z</dcterms:modified>
</cp:coreProperties>
</file>