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6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9" r:id="rId15"/>
    <p:sldId id="270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E4758B-068D-40E8-BD5D-1046DFD8E2FA}" type="datetimeFigureOut">
              <a:rPr lang="cs-CZ" smtClean="0"/>
              <a:pPr/>
              <a:t>22.6.2010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A51F80B-2893-4953-9F61-462307A074B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549275"/>
            <a:ext cx="590073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258888" y="2565400"/>
          <a:ext cx="6524625" cy="830263"/>
        </p:xfrm>
        <a:graphic>
          <a:graphicData uri="http://schemas.openxmlformats.org/drawingml/2006/table">
            <a:tbl>
              <a:tblPr/>
              <a:tblGrid>
                <a:gridCol w="1835150"/>
                <a:gridCol w="4689475"/>
              </a:tblGrid>
              <a:tr h="830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Příjemce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Základní škola, Třebechovice pod Orebem, okres Hradec Králové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059" name="Picture 3" descr="logozs1"/>
          <p:cNvPicPr>
            <a:picLocks noChangeAspect="1" noChangeArrowheads="1"/>
          </p:cNvPicPr>
          <p:nvPr/>
        </p:nvPicPr>
        <p:blipFill>
          <a:blip r:embed="rId3">
            <a:lum bright="90000" contrast="80000"/>
          </a:blip>
          <a:srcRect/>
          <a:stretch>
            <a:fillRect/>
          </a:stretch>
        </p:blipFill>
        <p:spPr bwMode="auto">
          <a:xfrm>
            <a:off x="3348038" y="2636838"/>
            <a:ext cx="5715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1258888" y="3789363"/>
          <a:ext cx="6553200" cy="793751"/>
        </p:xfrm>
        <a:graphic>
          <a:graphicData uri="http://schemas.openxmlformats.org/drawingml/2006/table">
            <a:tbl>
              <a:tblPr/>
              <a:tblGrid>
                <a:gridCol w="2738437"/>
                <a:gridCol w="3814763"/>
              </a:tblGrid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Registrační číslo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CZ.1.07/1.1.05/02.0010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7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projektu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Digitalizace výuky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Číslo prioritní osy 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1/1.1</a:t>
                      </a: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1258888" y="4941888"/>
          <a:ext cx="6553200" cy="863600"/>
        </p:xfrm>
        <a:graphic>
          <a:graphicData uri="http://schemas.openxmlformats.org/drawingml/2006/table">
            <a:tbl>
              <a:tblPr/>
              <a:tblGrid>
                <a:gridCol w="2482850"/>
                <a:gridCol w="4070350"/>
              </a:tblGrid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Předmět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Přírodopis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Téma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Bobovité rostliny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sedmý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kumimoji="0" lang="cs-CZ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anchor="b" horzOverflow="overflow">
                    <a:lnL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Mgr. Lenka Pechová</a:t>
                      </a:r>
                      <a:endParaRPr kumimoji="0" lang="cs-CZ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42852"/>
            <a:ext cx="87868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HospodáŘsky</a:t>
            </a:r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 významné</a:t>
            </a:r>
          </a:p>
          <a:p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 bobovité rostliny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643050"/>
            <a:ext cx="90013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Pícniny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Pro krmení zvířat se využívají tolice vojtěška (setá)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a bob obecný.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Doplň názvy k obrázkům:</a:t>
            </a:r>
          </a:p>
          <a:p>
            <a:endParaRPr lang="cs-CZ" sz="2400" b="1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Luboš\Plocha\Lenka\Rostliny obrázky\to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357562"/>
            <a:ext cx="2143140" cy="2857520"/>
          </a:xfrm>
          <a:prstGeom prst="rect">
            <a:avLst/>
          </a:prstGeom>
          <a:noFill/>
        </p:spPr>
      </p:pic>
      <p:pic>
        <p:nvPicPr>
          <p:cNvPr id="4099" name="Picture 3" descr="C:\Documents and Settings\Luboš\Plocha\Lenka\Rostliny obrázky\bo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86124"/>
            <a:ext cx="2160999" cy="2881332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571736" y="5364599"/>
            <a:ext cx="6429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……………..                               ………….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……………..                               ………….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5720" y="142853"/>
            <a:ext cx="84296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HospodáŘsky</a:t>
            </a:r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 významné</a:t>
            </a:r>
          </a:p>
          <a:p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 bobovité rostliny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643050"/>
            <a:ext cx="83582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Okrasné rostliny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Trnovník akát byl do Čech dovezený ze Severní Ameriky. Tvrdé dřevo z kmene se využívá pro 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výrobu násad a rukojetí nástrojů, květy jsou 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důležité pro včely.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Documents and Settings\Luboš\Plocha\Lenka\Rostliny obrázky\akát str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4214818"/>
            <a:ext cx="2713548" cy="2035161"/>
          </a:xfrm>
          <a:prstGeom prst="rect">
            <a:avLst/>
          </a:prstGeom>
          <a:noFill/>
        </p:spPr>
      </p:pic>
      <p:pic>
        <p:nvPicPr>
          <p:cNvPr id="5123" name="Picture 3" descr="C:\Documents and Settings\Luboš\Plocha\Lenka\Rostliny obrázky\akát t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00438"/>
            <a:ext cx="2300800" cy="1725600"/>
          </a:xfrm>
          <a:prstGeom prst="rect">
            <a:avLst/>
          </a:prstGeom>
          <a:noFill/>
        </p:spPr>
      </p:pic>
      <p:pic>
        <p:nvPicPr>
          <p:cNvPr id="5125" name="Picture 5" descr="C:\Documents and Settings\Luboš\Plocha\Lenka\Rostliny obrázky\akát kvě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786322"/>
            <a:ext cx="2244725" cy="1796574"/>
          </a:xfrm>
          <a:prstGeom prst="rect">
            <a:avLst/>
          </a:prstGeom>
          <a:noFill/>
        </p:spPr>
      </p:pic>
      <p:pic>
        <p:nvPicPr>
          <p:cNvPr id="5126" name="Picture 6" descr="C:\Documents and Settings\Luboš\Plocha\Lenka\Rostliny obrázky\akát lus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3500438"/>
            <a:ext cx="2438400" cy="1749425"/>
          </a:xfrm>
          <a:prstGeom prst="rect">
            <a:avLst/>
          </a:prstGeom>
          <a:noFill/>
        </p:spPr>
      </p:pic>
      <p:pic>
        <p:nvPicPr>
          <p:cNvPr id="5128" name="Picture 8" descr="C:\Documents and Settings\Luboš\Local Settings\Temporary Internet Files\Content.IE5\CFB3ICX1\MCj0438018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4643446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85728"/>
            <a:ext cx="8786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PLANĚ  ROSTOUCÍ </a:t>
            </a:r>
          </a:p>
          <a:p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  BOBOVITÉ  ROSTLINY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785926"/>
            <a:ext cx="219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Poznáš je?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6146" name="Picture 2" descr="C:\Documents and Settings\Luboš\Plocha\Lenka\Rostliny obrázky\jetel luč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4724411" cy="4705217"/>
          </a:xfrm>
          <a:prstGeom prst="rect">
            <a:avLst/>
          </a:prstGeom>
          <a:noFill/>
        </p:spPr>
      </p:pic>
      <p:pic>
        <p:nvPicPr>
          <p:cNvPr id="6147" name="Picture 3" descr="C:\Documents and Settings\Luboš\Plocha\Lenka\Rostliny obrázky\hrachor lučn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928802"/>
            <a:ext cx="6226451" cy="4665687"/>
          </a:xfrm>
          <a:prstGeom prst="rect">
            <a:avLst/>
          </a:prstGeom>
          <a:noFill/>
        </p:spPr>
      </p:pic>
      <p:pic>
        <p:nvPicPr>
          <p:cNvPr id="6148" name="Picture 4" descr="C:\Documents and Settings\Luboš\Plocha\Lenka\Rostliny obrázky\čičor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928802"/>
            <a:ext cx="6111891" cy="4579844"/>
          </a:xfrm>
          <a:prstGeom prst="rect">
            <a:avLst/>
          </a:prstGeom>
          <a:noFill/>
        </p:spPr>
      </p:pic>
      <p:pic>
        <p:nvPicPr>
          <p:cNvPr id="6149" name="Picture 5" descr="C:\Documents and Settings\Luboš\Plocha\Lenka\Rostliny obrázky\jetel plaziv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071678"/>
            <a:ext cx="5905495" cy="4429121"/>
          </a:xfrm>
          <a:prstGeom prst="rect">
            <a:avLst/>
          </a:prstGeom>
          <a:noFill/>
        </p:spPr>
      </p:pic>
      <p:pic>
        <p:nvPicPr>
          <p:cNvPr id="6150" name="Picture 6" descr="C:\Documents and Settings\Luboš\Plocha\Lenka\Rostliny obrázky\jehli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571612"/>
            <a:ext cx="5357850" cy="5053894"/>
          </a:xfrm>
          <a:prstGeom prst="rect">
            <a:avLst/>
          </a:prstGeom>
          <a:noFill/>
        </p:spPr>
      </p:pic>
      <p:pic>
        <p:nvPicPr>
          <p:cNvPr id="6151" name="Picture 7" descr="C:\Documents and Settings\Luboš\Plocha\Lenka\Rostliny obrázky\hrachor jarní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785926"/>
            <a:ext cx="6125648" cy="4594236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396" y="1910922"/>
            <a:ext cx="6215132" cy="466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4282" y="285728"/>
            <a:ext cx="87868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PLANĚ  ROSTOUCÍ </a:t>
            </a:r>
          </a:p>
          <a:p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  BOBOVITÉ  ROSTLINY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6146" name="Picture 2" descr="C:\Documents and Settings\Luboš\Plocha\Lenka\Rostliny obrázky\jetel luč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4724411" cy="4705217"/>
          </a:xfrm>
          <a:prstGeom prst="rect">
            <a:avLst/>
          </a:prstGeom>
          <a:noFill/>
        </p:spPr>
      </p:pic>
      <p:pic>
        <p:nvPicPr>
          <p:cNvPr id="6147" name="Picture 3" descr="C:\Documents and Settings\Luboš\Plocha\Lenka\Rostliny obrázky\hrachor lučn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928802"/>
            <a:ext cx="6226451" cy="4665687"/>
          </a:xfrm>
          <a:prstGeom prst="rect">
            <a:avLst/>
          </a:prstGeom>
          <a:noFill/>
        </p:spPr>
      </p:pic>
      <p:pic>
        <p:nvPicPr>
          <p:cNvPr id="6148" name="Picture 4" descr="C:\Documents and Settings\Luboš\Plocha\Lenka\Rostliny obrázky\čičor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928802"/>
            <a:ext cx="6111891" cy="4579844"/>
          </a:xfrm>
          <a:prstGeom prst="rect">
            <a:avLst/>
          </a:prstGeom>
          <a:noFill/>
        </p:spPr>
      </p:pic>
      <p:pic>
        <p:nvPicPr>
          <p:cNvPr id="6149" name="Picture 5" descr="C:\Documents and Settings\Luboš\Plocha\Lenka\Rostliny obrázky\jetel plaziv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071678"/>
            <a:ext cx="5905495" cy="4429121"/>
          </a:xfrm>
          <a:prstGeom prst="rect">
            <a:avLst/>
          </a:prstGeom>
          <a:noFill/>
        </p:spPr>
      </p:pic>
      <p:pic>
        <p:nvPicPr>
          <p:cNvPr id="6150" name="Picture 6" descr="C:\Documents and Settings\Luboš\Plocha\Lenka\Rostliny obrázky\jehli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571612"/>
            <a:ext cx="5357850" cy="5053894"/>
          </a:xfrm>
          <a:prstGeom prst="rect">
            <a:avLst/>
          </a:prstGeom>
          <a:noFill/>
        </p:spPr>
      </p:pic>
      <p:pic>
        <p:nvPicPr>
          <p:cNvPr id="6151" name="Picture 7" descr="C:\Documents and Settings\Luboš\Plocha\Lenka\Rostliny obrázky\hrachor jarní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714488"/>
            <a:ext cx="6125648" cy="4594236"/>
          </a:xfrm>
          <a:prstGeom prst="rect">
            <a:avLst/>
          </a:prstGeom>
          <a:noFill/>
        </p:spPr>
      </p:pic>
      <p:sp>
        <p:nvSpPr>
          <p:cNvPr id="10" name="TextovéPole 9"/>
          <p:cNvSpPr txBox="1"/>
          <p:nvPr/>
        </p:nvSpPr>
        <p:spPr>
          <a:xfrm>
            <a:off x="142844" y="6143644"/>
            <a:ext cx="366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jetel luční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142844" y="5857892"/>
            <a:ext cx="2406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hrachor luční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42844" y="5572140"/>
            <a:ext cx="3883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čičorka pestrá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42844" y="5286388"/>
            <a:ext cx="2844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jetel plazivý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42844" y="4929198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jehlice trnitá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42844" y="4643446"/>
            <a:ext cx="2567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hrachor jarní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43174" y="1857364"/>
            <a:ext cx="6286517" cy="471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ovéPole 16"/>
          <p:cNvSpPr txBox="1"/>
          <p:nvPr/>
        </p:nvSpPr>
        <p:spPr>
          <a:xfrm>
            <a:off x="142844" y="4286256"/>
            <a:ext cx="3420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štírovník růžkatý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2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00034" y="428604"/>
            <a:ext cx="17940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ZÁPIS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9218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214290"/>
            <a:ext cx="2005005" cy="1505513"/>
          </a:xfrm>
          <a:prstGeom prst="ellipse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500034" y="1357298"/>
            <a:ext cx="77153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význam: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luštěniny: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potrava – zdroj bílkovin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hrách setý, čočka jedlá, fazol obecný, sója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luštinatá 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pícniny: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krmivo pro zvířata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tolice vojtěška, bob obecný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olejniny: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zdroj olejů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podzemnice olejná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okrasné rostliny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trnovník akát</a:t>
            </a:r>
          </a:p>
          <a:p>
            <a:pPr>
              <a:buFontTx/>
              <a:buChar char="-"/>
            </a:pPr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 planě rostoucí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jetel luční, jetel plazivý, hrachor luční,    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hrachor jarní, čičorka pestrá, jehlice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trnitá, štírovník růžkatý </a:t>
            </a:r>
          </a:p>
          <a:p>
            <a:pPr>
              <a:buFontTx/>
              <a:buChar char="-"/>
            </a:pP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285728"/>
            <a:ext cx="8358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PROCVIČOVÁnÍ</a:t>
            </a:r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UČIVA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142984"/>
            <a:ext cx="6118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Pojmenuj části bobovité rostliny: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857364"/>
            <a:ext cx="2714644" cy="4541213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</p:spPr>
      </p:pic>
      <p:sp>
        <p:nvSpPr>
          <p:cNvPr id="13" name="Šipka doprava 12"/>
          <p:cNvSpPr/>
          <p:nvPr/>
        </p:nvSpPr>
        <p:spPr>
          <a:xfrm>
            <a:off x="2857488" y="2428868"/>
            <a:ext cx="2071702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3143240" y="4143380"/>
            <a:ext cx="164307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2285984" y="2786058"/>
            <a:ext cx="2000264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>
            <a:off x="1214414" y="5715016"/>
            <a:ext cx="5000660" cy="18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prava 16"/>
          <p:cNvSpPr/>
          <p:nvPr/>
        </p:nvSpPr>
        <p:spPr>
          <a:xfrm>
            <a:off x="928662" y="3571876"/>
            <a:ext cx="278608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4357686" y="2214554"/>
            <a:ext cx="40719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     ……....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………..</a:t>
            </a: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………….</a:t>
            </a: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   ………..</a:t>
            </a: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                 ……………</a:t>
            </a:r>
          </a:p>
          <a:p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214290"/>
            <a:ext cx="91261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PROCVIČOVÁnÍ</a:t>
            </a:r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UČIVA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1142984"/>
            <a:ext cx="8503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Pojmenuj části květu bobovitých rostlin: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454565" y="4190613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Times New Roman"/>
              </a:rPr>
              <a:t>	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489490" y="3655626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>
                <a:latin typeface="Times New Roman"/>
              </a:rPr>
              <a:t>	</a:t>
            </a:r>
            <a:endParaRPr lang="cs-CZ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714908" cy="4157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Šipka doprava 10"/>
          <p:cNvSpPr/>
          <p:nvPr/>
        </p:nvSpPr>
        <p:spPr>
          <a:xfrm>
            <a:off x="3143240" y="2214554"/>
            <a:ext cx="464347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>
            <a:off x="4214810" y="3500438"/>
            <a:ext cx="350046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>
            <a:off x="2714612" y="4929198"/>
            <a:ext cx="485778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5357818" y="2643182"/>
            <a:ext cx="30718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……………….</a:t>
            </a: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……………….</a:t>
            </a: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……………….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214290"/>
            <a:ext cx="91261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PROCVIČOVÁnÍ</a:t>
            </a:r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UČIVA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428736"/>
            <a:ext cx="860389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Doplň věty: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Bobovité rostliny žijí v symbióze s …………………….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…………………. 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Největší korunní lístek květu bobovitých rostlin je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…………………. 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Složené listy bobovitých rostlin jsou často zákon-</a:t>
            </a:r>
          </a:p>
          <a:p>
            <a:r>
              <a:rPr lang="cs-CZ" sz="2400" b="1" dirty="0" err="1" smtClean="0">
                <a:solidFill>
                  <a:srgbClr val="002060"/>
                </a:solidFill>
                <a:latin typeface="Arial Black" pitchFamily="34" charset="0"/>
              </a:rPr>
              <a:t>čeny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…………………. 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Burské oříšky se získávají z …………………………… 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V živočišné výrobě se jako krmivo používá …………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…………….  a  ………………………. 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Světlý med včely vyrábí z květů ………………………. .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2290" name="Picture 2" descr="C:\Documents and Settings\Luboš\Local Settings\Temporary Internet Files\Content.IE5\10KF9P8P\MCj042471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6138" y="4951413"/>
            <a:ext cx="1524000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2844" y="142852"/>
            <a:ext cx="91261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PROCVIČOVÁnÍ</a:t>
            </a:r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UČIVA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85720" y="1000108"/>
            <a:ext cx="8339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Najdi jména pěstovaných bobovitých rostlin:</a:t>
            </a: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FA                                 ČOČ                           HR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SÓ                                 KA                             ZOL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POD                              ÁCH                           ZEM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CE                                 NI                              JA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3314" name="Picture 2" descr="C:\Documents and Settings\Luboš\Local Settings\Temporary Internet Files\Content.IE5\ULV4H4ZY\MCj021551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495961"/>
            <a:ext cx="1714512" cy="1347117"/>
          </a:xfrm>
          <a:prstGeom prst="rect">
            <a:avLst/>
          </a:prstGeom>
          <a:noFill/>
        </p:spPr>
      </p:pic>
      <p:pic>
        <p:nvPicPr>
          <p:cNvPr id="13315" name="Picture 3" descr="C:\Documents and Settings\Luboš\Local Settings\Temporary Internet Files\Content.IE5\ULV4H4ZY\MCj025081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643314"/>
            <a:ext cx="2008208" cy="1581076"/>
          </a:xfrm>
          <a:prstGeom prst="rect">
            <a:avLst/>
          </a:prstGeom>
          <a:noFill/>
        </p:spPr>
      </p:pic>
      <p:pic>
        <p:nvPicPr>
          <p:cNvPr id="13318" name="Picture 6" descr="C:\Documents and Settings\Luboš\Local Settings\Temporary Internet Files\Content.IE5\VB1ZVPCW\MCj033126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4929198"/>
            <a:ext cx="1817687" cy="1271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Luboš\Plocha\Lenka\Rostliny obrázky\jetel luční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4724411" cy="4705217"/>
          </a:xfrm>
          <a:prstGeom prst="rect">
            <a:avLst/>
          </a:prstGeom>
          <a:noFill/>
        </p:spPr>
      </p:pic>
      <p:pic>
        <p:nvPicPr>
          <p:cNvPr id="6147" name="Picture 3" descr="C:\Documents and Settings\Luboš\Plocha\Lenka\Rostliny obrázky\hrachor luční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1928802"/>
            <a:ext cx="6226451" cy="4665687"/>
          </a:xfrm>
          <a:prstGeom prst="rect">
            <a:avLst/>
          </a:prstGeom>
          <a:noFill/>
        </p:spPr>
      </p:pic>
      <p:pic>
        <p:nvPicPr>
          <p:cNvPr id="6148" name="Picture 4" descr="C:\Documents and Settings\Luboš\Plocha\Lenka\Rostliny obrázky\čičor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1928802"/>
            <a:ext cx="6111891" cy="4579844"/>
          </a:xfrm>
          <a:prstGeom prst="rect">
            <a:avLst/>
          </a:prstGeom>
          <a:noFill/>
        </p:spPr>
      </p:pic>
      <p:pic>
        <p:nvPicPr>
          <p:cNvPr id="6149" name="Picture 5" descr="C:\Documents and Settings\Luboš\Plocha\Lenka\Rostliny obrázky\jetel plazivý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2071678"/>
            <a:ext cx="5905495" cy="4429121"/>
          </a:xfrm>
          <a:prstGeom prst="rect">
            <a:avLst/>
          </a:prstGeom>
          <a:noFill/>
        </p:spPr>
      </p:pic>
      <p:pic>
        <p:nvPicPr>
          <p:cNvPr id="6150" name="Picture 6" descr="C:\Documents and Settings\Luboš\Plocha\Lenka\Rostliny obrázky\jehlic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1571612"/>
            <a:ext cx="5357850" cy="5053894"/>
          </a:xfrm>
          <a:prstGeom prst="rect">
            <a:avLst/>
          </a:prstGeom>
          <a:noFill/>
        </p:spPr>
      </p:pic>
      <p:pic>
        <p:nvPicPr>
          <p:cNvPr id="6151" name="Picture 7" descr="C:\Documents and Settings\Luboš\Plocha\Lenka\Rostliny obrázky\hrachor jarní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1785926"/>
            <a:ext cx="6125648" cy="4594236"/>
          </a:xfrm>
          <a:prstGeom prst="rect">
            <a:avLst/>
          </a:prstGeom>
          <a:noFill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396" y="1910922"/>
            <a:ext cx="6215132" cy="466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Obdélník 10"/>
          <p:cNvSpPr/>
          <p:nvPr/>
        </p:nvSpPr>
        <p:spPr>
          <a:xfrm>
            <a:off x="357158" y="214290"/>
            <a:ext cx="89118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PROCVIČOVÁnÍ</a:t>
            </a:r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UČIVA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14480" y="357166"/>
            <a:ext cx="5256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7200" b="1" dirty="0" smtClean="0">
                <a:solidFill>
                  <a:srgbClr val="00B050"/>
                </a:solidFill>
                <a:latin typeface="Algerian" pitchFamily="82" charset="0"/>
              </a:rPr>
              <a:t>BOBOVITÉ</a:t>
            </a:r>
            <a:br>
              <a:rPr lang="cs-CZ" sz="7200" b="1" dirty="0" smtClean="0">
                <a:solidFill>
                  <a:srgbClr val="00B050"/>
                </a:solidFill>
                <a:latin typeface="Algerian" pitchFamily="82" charset="0"/>
              </a:rPr>
            </a:br>
            <a:r>
              <a:rPr lang="cs-CZ" sz="7200" b="1" dirty="0" smtClean="0">
                <a:solidFill>
                  <a:srgbClr val="00B050"/>
                </a:solidFill>
                <a:latin typeface="Algerian" pitchFamily="82" charset="0"/>
              </a:rPr>
              <a:t>    ROSTLINY</a:t>
            </a:r>
            <a:endParaRPr lang="cs-CZ" sz="72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1027" name="Picture 3" descr="C:\Documents and Settings\Luboš\Local Settings\Temporary Internet Files\Content.IE5\61QDYRC3\MCj041273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0650" y="3043238"/>
            <a:ext cx="3968750" cy="345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357166"/>
            <a:ext cx="5582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CHarakteristika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2050" name="Picture 2" descr="C:\Documents and Settings\Luboš\Local Settings\Temporary Internet Files\Content.IE5\2BKDW7I3\MCFD00809_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571480"/>
            <a:ext cx="2796837" cy="1673065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1643050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Květ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rozlišený na kalich a korunu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koruna se skládá z pavézy, křídel a člunku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pětičetný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cs-CZ" sz="2400" b="1" dirty="0" err="1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oboupohlavný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  <a:cs typeface="Arial" pitchFamily="34" charset="0"/>
              </a:rPr>
              <a:t> ( 10 tyčinek, 1 pestík)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86256"/>
            <a:ext cx="2141842" cy="1604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055" name="Picture 7" descr="bobovité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357694"/>
            <a:ext cx="1714500" cy="1571625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2028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6" name="Picture 2" descr="bobovité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286256"/>
            <a:ext cx="24003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57159" y="428604"/>
            <a:ext cx="83731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CHarakteristika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214422"/>
            <a:ext cx="78581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Plod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lusk</a:t>
            </a:r>
          </a:p>
          <a:p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Listy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složené s palisty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zakončené úponky</a:t>
            </a: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>
              <a:buFontTx/>
              <a:buChar char="-"/>
            </a:pP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5362" name="Picture 2" descr="C:\Documents and Settings\Luboš\Local Settings\Temporary Internet Files\Content.IE5\6R030Z2H\MCj034486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6300" y="1800225"/>
            <a:ext cx="2765425" cy="747713"/>
          </a:xfrm>
          <a:prstGeom prst="rect">
            <a:avLst/>
          </a:prstGeom>
          <a:noFill/>
        </p:spPr>
      </p:pic>
      <p:pic>
        <p:nvPicPr>
          <p:cNvPr id="15363" name="Picture 3" descr="C:\Documents and Settings\Luboš\Plocha\Lenka\Rostliny obrázky\hrách palist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500570"/>
            <a:ext cx="2827316" cy="2118602"/>
          </a:xfrm>
          <a:prstGeom prst="ellipse">
            <a:avLst/>
          </a:prstGeom>
          <a:noFill/>
        </p:spPr>
      </p:pic>
      <p:pic>
        <p:nvPicPr>
          <p:cNvPr id="15364" name="Picture 4" descr="C:\Documents and Settings\Luboš\Plocha\Lenka\Rostliny obrázky\úpon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429132"/>
            <a:ext cx="3107553" cy="207170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3" y="357166"/>
            <a:ext cx="85160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CHarakteristika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142984"/>
            <a:ext cx="67151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Kořenová soustava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kořen hlavní a kořeny vedlejší</a:t>
            </a:r>
          </a:p>
          <a:p>
            <a:pPr>
              <a:buFontTx/>
              <a:buChar char="-"/>
            </a:pPr>
            <a:r>
              <a:rPr lang="cs-CZ" sz="2400" b="1" dirty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na kořenech jsou </a:t>
            </a:r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hlízkové bakterie</a:t>
            </a:r>
          </a:p>
          <a:p>
            <a:pPr>
              <a:buFontTx/>
              <a:buChar char="-"/>
            </a:pP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6386" name="Picture 2" descr="C:\Documents and Settings\Luboš\Plocha\Lenka\Rostliny obrázky\hlízkové bakter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285992"/>
            <a:ext cx="3163569" cy="3228281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57158" y="3000372"/>
            <a:ext cx="5153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Vyhledej v učebnici k čemu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hlízkové bakterie slouží.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28596" y="4143380"/>
            <a:ext cx="5965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Z dusíku přijatého za vzduchu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tvoří neústrojné látky potřebné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pro rostlinu.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28596" y="5500702"/>
            <a:ext cx="8434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Jak se nazývá vztah mezi bobovitými rostlinami 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a bakteriemi?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857884" y="607220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Symbióza.</a:t>
            </a:r>
            <a:endParaRPr lang="cs-CZ" sz="24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5720" y="357166"/>
            <a:ext cx="24370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ZÁPIS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pic>
        <p:nvPicPr>
          <p:cNvPr id="8194" name="Picture 2" descr="C:\Documents and Settings\Luboš\Plocha\Lenka\Obojž. obrázky\a4467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42852"/>
            <a:ext cx="2059225" cy="1546225"/>
          </a:xfrm>
          <a:prstGeom prst="ellipse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57158" y="1071546"/>
            <a:ext cx="71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Bobovité rostliny</a:t>
            </a:r>
          </a:p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charakteristika: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květ: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kalich + koruna: pavéza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křídla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                                    člunek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plod: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lusk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listy: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složené s palisty a úponky</a:t>
            </a:r>
          </a:p>
          <a:p>
            <a:pPr>
              <a:buFontTx/>
              <a:buChar char="-"/>
            </a:pP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na kořenech </a:t>
            </a:r>
            <a:r>
              <a:rPr lang="cs-CZ" sz="2400" u="sng" dirty="0" smtClean="0">
                <a:solidFill>
                  <a:srgbClr val="002060"/>
                </a:solidFill>
                <a:latin typeface="Arial Black" pitchFamily="34" charset="0"/>
              </a:rPr>
              <a:t>hlízkové bakterie</a:t>
            </a:r>
          </a:p>
          <a:p>
            <a:pPr>
              <a:buFontTx/>
              <a:buChar char="-"/>
            </a:pPr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cs-CZ" sz="2400" b="1" u="sng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cs-CZ" sz="2400" b="1" u="sng" dirty="0"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44" y="142852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HospodáŘsky</a:t>
            </a:r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významné</a:t>
            </a:r>
          </a:p>
          <a:p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 bobovité rostliny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14282" y="1714488"/>
            <a:ext cx="892971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Doplň následující text: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Rostlina, z jejichž plodů – lusků se vylupují – vylušťují semena se označuje jako ………….. .</a:t>
            </a: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Rostlina, ze které se získává olej se označuje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jako …………………. .</a:t>
            </a: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       Rostlina, která se pěstuje jako krmivo pro zví-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       </a:t>
            </a:r>
            <a:r>
              <a:rPr lang="cs-CZ" sz="2400" b="1" dirty="0" err="1" smtClean="0">
                <a:solidFill>
                  <a:srgbClr val="002060"/>
                </a:solidFill>
                <a:latin typeface="Arial Black" pitchFamily="34" charset="0"/>
              </a:rPr>
              <a:t>řata</a:t>
            </a:r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se označuje jako ………………. . </a:t>
            </a: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cs-CZ" sz="24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Rostlina, kterou člověk pěstuje pro zkrášlení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prostředí se označuje jako ………………….. .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  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027" name="Picture 3" descr="C:\Documents and Settings\Luboš\Local Settings\Temporary Internet Files\Content.IE5\ANCPYHU7\MCj0088390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285860"/>
            <a:ext cx="2071734" cy="833481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1528" y="2714620"/>
            <a:ext cx="1182472" cy="1514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C:\Documents and Settings\Luboš\Local Settings\Temporary Internet Files\Content.IE5\ANCPYHU7\MCj012316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643124">
            <a:off x="64094" y="4073260"/>
            <a:ext cx="1285884" cy="1686887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286388"/>
            <a:ext cx="1069511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857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HospodáŘsky</a:t>
            </a:r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 významné</a:t>
            </a:r>
          </a:p>
          <a:p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 bobovité rostliny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57158" y="150017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Luštěniny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Doplň názvy k obrázkům rostlin: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Luboš\Plocha\Lenka\Rostliny obrázky\fazo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285992"/>
            <a:ext cx="1683236" cy="2244720"/>
          </a:xfrm>
          <a:prstGeom prst="ellipse">
            <a:avLst/>
          </a:prstGeom>
          <a:noFill/>
        </p:spPr>
      </p:pic>
      <p:pic>
        <p:nvPicPr>
          <p:cNvPr id="2052" name="Picture 4" descr="C:\Documents and Settings\Luboš\Plocha\Lenka\Rostliny obrázky\fazol semm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2091655" cy="1568457"/>
          </a:xfrm>
          <a:prstGeom prst="ellipse">
            <a:avLst/>
          </a:prstGeom>
          <a:noFill/>
        </p:spPr>
      </p:pic>
      <p:pic>
        <p:nvPicPr>
          <p:cNvPr id="2053" name="Picture 5" descr="C:\Documents and Settings\Luboš\Plocha\Lenka\Rostliny obrázky\čoč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714620"/>
            <a:ext cx="2125679" cy="1594259"/>
          </a:xfrm>
          <a:prstGeom prst="ellipse">
            <a:avLst/>
          </a:prstGeom>
          <a:noFill/>
        </p:spPr>
      </p:pic>
      <p:pic>
        <p:nvPicPr>
          <p:cNvPr id="2054" name="Picture 6" descr="C:\Documents and Settings\Luboš\Plocha\Lenka\Rostliny obrázky\hrách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71380" y="2285993"/>
            <a:ext cx="1660934" cy="2214578"/>
          </a:xfrm>
          <a:prstGeom prst="ellipse">
            <a:avLst/>
          </a:prstGeom>
          <a:noFill/>
        </p:spPr>
      </p:pic>
      <p:pic>
        <p:nvPicPr>
          <p:cNvPr id="2055" name="Picture 7" descr="C:\Documents and Settings\Luboš\Plocha\Lenka\Rostliny obrázky\sój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9058" y="5199070"/>
            <a:ext cx="2488396" cy="1658930"/>
          </a:xfrm>
          <a:prstGeom prst="ellipse">
            <a:avLst/>
          </a:prstGeom>
          <a:noFill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8" y="2357430"/>
            <a:ext cx="1419225" cy="2219325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ovéPole 13"/>
          <p:cNvSpPr txBox="1"/>
          <p:nvPr/>
        </p:nvSpPr>
        <p:spPr>
          <a:xfrm>
            <a:off x="285720" y="5857892"/>
            <a:ext cx="2665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………………..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857488" y="4572008"/>
            <a:ext cx="25762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………………..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143636" y="4643446"/>
            <a:ext cx="2339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………………..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7" name="Obdélník 16"/>
          <p:cNvSpPr/>
          <p:nvPr/>
        </p:nvSpPr>
        <p:spPr>
          <a:xfrm flipV="1">
            <a:off x="3710225" y="6286518"/>
            <a:ext cx="50051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………………..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5000636"/>
            <a:ext cx="1241450" cy="185736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4282" y="142852"/>
            <a:ext cx="850112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400" b="1" dirty="0" err="1" smtClean="0">
                <a:solidFill>
                  <a:srgbClr val="00B050"/>
                </a:solidFill>
                <a:latin typeface="Algerian" pitchFamily="82" charset="0"/>
              </a:rPr>
              <a:t>HospodáŘsky</a:t>
            </a:r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 významné</a:t>
            </a:r>
          </a:p>
          <a:p>
            <a:r>
              <a:rPr lang="cs-CZ" sz="4400" b="1" dirty="0" smtClean="0">
                <a:solidFill>
                  <a:srgbClr val="00B050"/>
                </a:solidFill>
                <a:latin typeface="Algerian" pitchFamily="82" charset="0"/>
              </a:rPr>
              <a:t>  bobovité rostliny</a:t>
            </a:r>
            <a:endParaRPr lang="cs-CZ" sz="4400" b="1" dirty="0">
              <a:solidFill>
                <a:srgbClr val="00B050"/>
              </a:solidFill>
              <a:latin typeface="Algerian" pitchFamily="82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1643050"/>
            <a:ext cx="8715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>
                <a:solidFill>
                  <a:srgbClr val="002060"/>
                </a:solidFill>
                <a:latin typeface="Arial Black" pitchFamily="34" charset="0"/>
              </a:rPr>
              <a:t>Olejniny</a:t>
            </a:r>
          </a:p>
          <a:p>
            <a:r>
              <a:rPr lang="cs-CZ" sz="2400" b="1" dirty="0" smtClean="0">
                <a:solidFill>
                  <a:srgbClr val="002060"/>
                </a:solidFill>
                <a:latin typeface="Arial Black" pitchFamily="34" charset="0"/>
              </a:rPr>
              <a:t>Ukaž na mapě světa, kde se pěstuje podzemnice  olejná.</a:t>
            </a:r>
            <a:endParaRPr lang="cs-CZ" sz="2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3076" name="Picture 4" descr="C:\Documents and Settings\Luboš\Plocha\Lenka\Rostliny obrázky\svet_slepa_mapa2_hranic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071810"/>
            <a:ext cx="4452863" cy="3071834"/>
          </a:xfrm>
          <a:prstGeom prst="rect">
            <a:avLst/>
          </a:prstGeom>
          <a:noFill/>
        </p:spPr>
      </p:pic>
      <p:pic>
        <p:nvPicPr>
          <p:cNvPr id="3077" name="Picture 5" descr="C:\Documents and Settings\Luboš\Plocha\Lenka\Rostliny obrázky\podzemn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5130" y="2500307"/>
            <a:ext cx="2488664" cy="2000264"/>
          </a:xfrm>
          <a:prstGeom prst="rect">
            <a:avLst/>
          </a:prstGeom>
          <a:noFill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714884"/>
            <a:ext cx="2447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Vlastní 2">
      <a:dk1>
        <a:sysClr val="windowText" lastClr="000000"/>
      </a:dk1>
      <a:lt1>
        <a:sysClr val="window" lastClr="FFFFFF"/>
      </a:lt1>
      <a:dk2>
        <a:srgbClr val="4E3B30"/>
      </a:dk2>
      <a:lt2>
        <a:srgbClr val="CBA092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537</Words>
  <Application>Microsoft Office PowerPoint</Application>
  <PresentationFormat>Předvádění na obrazovce (4:3)</PresentationFormat>
  <Paragraphs>172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Cesta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Company>Boerner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Lubomír Pech</dc:creator>
  <cp:lastModifiedBy>Lubomír Pech</cp:lastModifiedBy>
  <cp:revision>25</cp:revision>
  <dcterms:created xsi:type="dcterms:W3CDTF">2010-02-27T08:47:59Z</dcterms:created>
  <dcterms:modified xsi:type="dcterms:W3CDTF">2010-06-22T19:19:24Z</dcterms:modified>
</cp:coreProperties>
</file>