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1192-0727-469F-A908-0D63FE90497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888E-67B4-444F-95C3-1FAB30A4A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3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3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Lilkovité rostliny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290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Hospodářsky významné</a:t>
            </a:r>
          </a:p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       lilkovité rostliny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857760"/>
            <a:ext cx="3519491" cy="17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C:\Documents and Settings\Luboš\Local Settings\Temporary Internet Files\Content.IE5\10KF9P8P\MMj023471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86058"/>
            <a:ext cx="1219200" cy="1219200"/>
          </a:xfrm>
          <a:prstGeom prst="rect">
            <a:avLst/>
          </a:prstGeom>
          <a:noFill/>
        </p:spPr>
      </p:pic>
      <p:pic>
        <p:nvPicPr>
          <p:cNvPr id="5127" name="Picture 7" descr="C:\Documents and Settings\Luboš\Local Settings\Temporary Internet Files\Content.IE5\10KF9P8P\MCj042617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857760"/>
            <a:ext cx="1854200" cy="1749425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786322"/>
            <a:ext cx="1704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285720" y="1571612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Jak se jmenuje ostrovní stát, který je známý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pěstováním tabáku a výrobou doutníků? ……………..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Jak se nazývá jedovatá látka obsažená v tabákových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listech? …………………..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Který orgán lidského těla je poškozován kouřením?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…………………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Jak se označují látky, na kterých si lidský organismus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vytváří závislost? …………………..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5130" name="Picture 10" descr="C:\Documents and Settings\Luboš\Local Settings\Temporary Internet Files\Content.IE5\10KF9P8P\MCj0290957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0600" y="261938"/>
            <a:ext cx="1490663" cy="1649412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6786578" y="1857364"/>
            <a:ext cx="139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Elephant" pitchFamily="18" charset="0"/>
              </a:rPr>
              <a:t>Kuba</a:t>
            </a:r>
            <a:endParaRPr lang="cs-CZ" sz="2400" b="1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000232" y="2571744"/>
            <a:ext cx="146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Elephant" pitchFamily="18" charset="0"/>
              </a:rPr>
              <a:t>nikotin</a:t>
            </a:r>
            <a:endParaRPr lang="cs-CZ" sz="2400" b="1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57224" y="3357562"/>
            <a:ext cx="219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Elephant" pitchFamily="18" charset="0"/>
              </a:rPr>
              <a:t>plíce</a:t>
            </a:r>
            <a:endParaRPr lang="cs-CZ" sz="2400" b="1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14744" y="4071942"/>
            <a:ext cx="103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Elephant" pitchFamily="18" charset="0"/>
              </a:rPr>
              <a:t>drogy</a:t>
            </a:r>
            <a:endParaRPr lang="cs-CZ" sz="2400" b="1" dirty="0">
              <a:solidFill>
                <a:srgbClr val="FF000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2844" y="285728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Planě rostoucí </a:t>
            </a:r>
          </a:p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       lilkovité rostliny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146" name="Picture 2" descr="C:\Documents and Settings\Luboš\Plocha\Lenka\Rostliny obrázky\du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269067" cy="1701800"/>
          </a:xfrm>
          <a:prstGeom prst="rect">
            <a:avLst/>
          </a:prstGeom>
          <a:noFill/>
        </p:spPr>
      </p:pic>
      <p:pic>
        <p:nvPicPr>
          <p:cNvPr id="6147" name="Picture 3" descr="C:\Documents and Settings\Luboš\Plocha\Lenka\Rostliny obrázky\durman pl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2239415" cy="167956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500166" y="3714752"/>
            <a:ext cx="303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durman obecný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6148" name="Picture 4" descr="C:\Documents and Settings\Luboš\Plocha\Lenka\Rostliny obrázky\lilek kvě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2237296" cy="1677972"/>
          </a:xfrm>
          <a:prstGeom prst="rect">
            <a:avLst/>
          </a:prstGeom>
          <a:noFill/>
        </p:spPr>
      </p:pic>
      <p:pic>
        <p:nvPicPr>
          <p:cNvPr id="6149" name="Picture 5" descr="C:\Documents and Settings\Luboš\Plocha\Lenka\Rostliny obrázky\lilek pl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214818"/>
            <a:ext cx="2255825" cy="169095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714480" y="607220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 potměchuť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6150" name="Picture 6" descr="C:\Documents and Settings\Luboš\Local Settings\Temporary Internet Files\Content.IE5\ULV4H4ZY\MCj0436397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14686"/>
            <a:ext cx="1042982" cy="1042982"/>
          </a:xfrm>
          <a:prstGeom prst="rect">
            <a:avLst/>
          </a:prstGeom>
          <a:noFill/>
        </p:spPr>
      </p:pic>
      <p:pic>
        <p:nvPicPr>
          <p:cNvPr id="6151" name="Picture 7" descr="C:\Documents and Settings\Luboš\Local Settings\Temporary Internet Files\Content.IE5\ULV4H4ZY\MCj0436397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500702"/>
            <a:ext cx="1119177" cy="111917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857752" y="2285992"/>
            <a:ext cx="6102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Ve velmi malých množstvích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je součástí léků.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57752" y="4857760"/>
            <a:ext cx="458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Polokeř – stonek dřevnatí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jen ve spodní části.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2852"/>
            <a:ext cx="80724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Planě rostoucí </a:t>
            </a:r>
          </a:p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       lilkovité rostliny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7171" name="Picture 3" descr="C:\Documents and Settings\Luboš\Plocha\Lenka\Rostliny obrázky\rulík kvě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594485" cy="1738305"/>
          </a:xfrm>
          <a:prstGeom prst="rect">
            <a:avLst/>
          </a:prstGeom>
          <a:noFill/>
        </p:spPr>
      </p:pic>
      <p:pic>
        <p:nvPicPr>
          <p:cNvPr id="7172" name="Picture 4" descr="C:\Documents and Settings\Luboš\Plocha\Lenka\Rostliny obrázky\rulí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714488"/>
            <a:ext cx="2351076" cy="176330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14480" y="357187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rulík  zlomocný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7173" name="Picture 5" descr="C:\Documents and Settings\Luboš\Local Settings\Temporary Internet Files\Content.IE5\ULV4H4ZY\MCj0436397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71810"/>
            <a:ext cx="1020755" cy="102075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4282" y="4714884"/>
            <a:ext cx="89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Jed </a:t>
            </a:r>
            <a:r>
              <a:rPr lang="cs-CZ" sz="2400" b="1" dirty="0" smtClean="0">
                <a:solidFill>
                  <a:srgbClr val="FF0000"/>
                </a:solidFill>
                <a:latin typeface="Elephant" pitchFamily="18" charset="0"/>
              </a:rPr>
              <a:t>atropin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rozšiřuje oční zornice – využívá se v lékařství.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7178" name="Picture 10" descr="C:\Documents and Settings\Luboš\Local Settings\Temporary Internet Files\Content.IE5\ULV4H4ZY\MMj0236384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429264"/>
            <a:ext cx="1014391" cy="93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3" y="142852"/>
            <a:ext cx="5929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ZÁPIS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3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66"/>
            <a:ext cx="1758948" cy="1320754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5720" y="928670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význam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</a:t>
            </a:r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zelenina: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lilek brambor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     lilek rajče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     paprika setá </a:t>
            </a:r>
          </a:p>
          <a:p>
            <a:pPr>
              <a:buFontTx/>
              <a:buChar char="-"/>
            </a:pPr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jedovaté látky: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rulík zlomocný (atropin)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              durman obecný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              lilek potměchuť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              tabák virginský (nikotin)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285728"/>
            <a:ext cx="9054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PROCVIČOVÁNÍ  UČIVA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9218" name="Picture 2" descr="C:\Documents and Settings\Luboš\Local Settings\Temporary Internet Files\Content.IE5\VB1ZVPCW\MCj043756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38" y="1060450"/>
            <a:ext cx="1787525" cy="11017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14348" y="1428736"/>
            <a:ext cx="59208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K druhům lilkovitých rostlin přiřaď správně jejich typ plodu:</a:t>
            </a:r>
          </a:p>
          <a:p>
            <a:endParaRPr lang="cs-CZ" sz="2400" b="1" dirty="0" smtClean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rajče                              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potměchuť                          </a:t>
            </a:r>
            <a:r>
              <a:rPr lang="cs-CZ" sz="2400" b="1" dirty="0" smtClean="0">
                <a:solidFill>
                  <a:srgbClr val="FF0000"/>
                </a:solidFill>
                <a:latin typeface="Elephant" pitchFamily="18" charset="0"/>
              </a:rPr>
              <a:t>bobule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durman obecný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rulík zlomocný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tabák virginský                           </a:t>
            </a:r>
            <a:r>
              <a:rPr lang="cs-CZ" sz="2400" b="1" dirty="0" smtClean="0">
                <a:solidFill>
                  <a:srgbClr val="FF0000"/>
                </a:solidFill>
                <a:latin typeface="Elephant" pitchFamily="18" charset="0"/>
              </a:rPr>
              <a:t>tobolka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brambor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paprika setá</a:t>
            </a:r>
          </a:p>
        </p:txBody>
      </p:sp>
      <p:pic>
        <p:nvPicPr>
          <p:cNvPr id="9219" name="Picture 3" descr="C:\Documents and Settings\Luboš\Local Settings\Temporary Internet Files\Content.IE5\CFB3ICX1\MCj042487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715016"/>
            <a:ext cx="623453" cy="651486"/>
          </a:xfrm>
          <a:prstGeom prst="rect">
            <a:avLst/>
          </a:prstGeom>
          <a:noFill/>
        </p:spPr>
      </p:pic>
      <p:pic>
        <p:nvPicPr>
          <p:cNvPr id="9220" name="Picture 4" descr="C:\Documents and Settings\Luboš\Local Settings\Temporary Internet Files\Content.IE5\VB1ZVPCW\MCj042485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357694"/>
            <a:ext cx="730255" cy="109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10256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PROCVIČOVÁNÍ  UČIVA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928670"/>
            <a:ext cx="210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Poznáš  je?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10242" name="Picture 2" descr="C:\Documents and Settings\Luboš\Plocha\Lenka\Rostliny obrázky\rulík kvě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6123000" cy="4102410"/>
          </a:xfrm>
          <a:prstGeom prst="rect">
            <a:avLst/>
          </a:prstGeom>
          <a:noFill/>
        </p:spPr>
      </p:pic>
      <p:pic>
        <p:nvPicPr>
          <p:cNvPr id="10243" name="Picture 3" descr="C:\Documents and Settings\Luboš\Plocha\Lenka\Rostliny obrázky\pap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857232"/>
            <a:ext cx="4256103" cy="5648203"/>
          </a:xfrm>
          <a:prstGeom prst="rect">
            <a:avLst/>
          </a:prstGeom>
          <a:noFill/>
        </p:spPr>
      </p:pic>
      <p:pic>
        <p:nvPicPr>
          <p:cNvPr id="10244" name="Picture 4" descr="C:\Documents and Settings\Luboš\Plocha\Lenka\Rostliny obrázky\durman kvě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714488"/>
            <a:ext cx="6280173" cy="4710130"/>
          </a:xfrm>
          <a:prstGeom prst="rect">
            <a:avLst/>
          </a:prstGeom>
          <a:noFill/>
        </p:spPr>
      </p:pic>
      <p:pic>
        <p:nvPicPr>
          <p:cNvPr id="10245" name="Picture 5" descr="C:\Documents and Settings\Luboš\Plocha\Lenka\Rostliny obrázky\rajč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714488"/>
            <a:ext cx="6067425" cy="4572000"/>
          </a:xfrm>
          <a:prstGeom prst="rect">
            <a:avLst/>
          </a:prstGeom>
          <a:noFill/>
        </p:spPr>
      </p:pic>
      <p:pic>
        <p:nvPicPr>
          <p:cNvPr id="10246" name="Picture 6" descr="C:\Documents and Settings\Luboš\Plocha\Lenka\Rostliny obrázky\lilek plo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643050"/>
            <a:ext cx="6243335" cy="4679963"/>
          </a:xfrm>
          <a:prstGeom prst="rect">
            <a:avLst/>
          </a:prstGeom>
          <a:noFill/>
        </p:spPr>
      </p:pic>
      <p:pic>
        <p:nvPicPr>
          <p:cNvPr id="10247" name="Picture 7" descr="C:\Documents and Settings\Luboš\Plocha\Lenka\Rostliny obrázky\tabá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857232"/>
            <a:ext cx="4327544" cy="5792124"/>
          </a:xfrm>
          <a:prstGeom prst="rect">
            <a:avLst/>
          </a:prstGeom>
          <a:noFill/>
        </p:spPr>
      </p:pic>
      <p:pic>
        <p:nvPicPr>
          <p:cNvPr id="10248" name="Picture 8" descr="C:\Documents and Settings\Luboš\Plocha\Lenka\Rostliny obrázky\bramb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1643050"/>
            <a:ext cx="5916639" cy="443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10256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PROCVIČOVÁNÍ  UČIVA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928670"/>
            <a:ext cx="210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Poznáš  je?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10242" name="Picture 2" descr="C:\Documents and Settings\Luboš\Plocha\Lenka\Rostliny obrázky\rulík kvě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6123000" cy="4102410"/>
          </a:xfrm>
          <a:prstGeom prst="rect">
            <a:avLst/>
          </a:prstGeom>
          <a:noFill/>
        </p:spPr>
      </p:pic>
      <p:pic>
        <p:nvPicPr>
          <p:cNvPr id="10243" name="Picture 3" descr="C:\Documents and Settings\Luboš\Plocha\Lenka\Rostliny obrázky\pap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857232"/>
            <a:ext cx="4256103" cy="5648203"/>
          </a:xfrm>
          <a:prstGeom prst="rect">
            <a:avLst/>
          </a:prstGeom>
          <a:noFill/>
        </p:spPr>
      </p:pic>
      <p:pic>
        <p:nvPicPr>
          <p:cNvPr id="10244" name="Picture 4" descr="C:\Documents and Settings\Luboš\Plocha\Lenka\Rostliny obrázky\durman kvě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714488"/>
            <a:ext cx="6280173" cy="4710130"/>
          </a:xfrm>
          <a:prstGeom prst="rect">
            <a:avLst/>
          </a:prstGeom>
          <a:noFill/>
        </p:spPr>
      </p:pic>
      <p:pic>
        <p:nvPicPr>
          <p:cNvPr id="10245" name="Picture 5" descr="C:\Documents and Settings\Luboš\Plocha\Lenka\Rostliny obrázky\rajč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714488"/>
            <a:ext cx="6067425" cy="4572000"/>
          </a:xfrm>
          <a:prstGeom prst="rect">
            <a:avLst/>
          </a:prstGeom>
          <a:noFill/>
        </p:spPr>
      </p:pic>
      <p:pic>
        <p:nvPicPr>
          <p:cNvPr id="10246" name="Picture 6" descr="C:\Documents and Settings\Luboš\Plocha\Lenka\Rostliny obrázky\lilek plo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643050"/>
            <a:ext cx="6243335" cy="4679963"/>
          </a:xfrm>
          <a:prstGeom prst="rect">
            <a:avLst/>
          </a:prstGeom>
          <a:noFill/>
        </p:spPr>
      </p:pic>
      <p:pic>
        <p:nvPicPr>
          <p:cNvPr id="10247" name="Picture 7" descr="C:\Documents and Settings\Luboš\Plocha\Lenka\Rostliny obrázky\tabá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857232"/>
            <a:ext cx="4327544" cy="5792124"/>
          </a:xfrm>
          <a:prstGeom prst="rect">
            <a:avLst/>
          </a:prstGeom>
          <a:noFill/>
        </p:spPr>
      </p:pic>
      <p:pic>
        <p:nvPicPr>
          <p:cNvPr id="10248" name="Picture 8" descr="C:\Documents and Settings\Luboš\Plocha\Lenka\Rostliny obrázky\bramb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1643050"/>
            <a:ext cx="5916639" cy="4437479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6215082"/>
            <a:ext cx="353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rulík zlomocný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5786454"/>
            <a:ext cx="221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paprika setá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5429264"/>
            <a:ext cx="267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durman obecný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5072074"/>
            <a:ext cx="183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rajče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4714884"/>
            <a:ext cx="300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potměchuť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4357694"/>
            <a:ext cx="27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tabák virginský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4000504"/>
            <a:ext cx="269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brambor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4348" y="571480"/>
            <a:ext cx="7467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LILKOVITÉ  ROSTLINY</a:t>
            </a:r>
            <a:endParaRPr lang="cs-CZ" sz="7200" b="1" dirty="0">
              <a:solidFill>
                <a:schemeClr val="accent4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Luboš\Local Settings\Temporary Internet Files\Content.IE5\ULV4H4ZY\MCj043639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13" y="4278313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5300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Charakteristika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8596" y="1214422"/>
            <a:ext cx="6429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u="sng" dirty="0" smtClean="0">
                <a:solidFill>
                  <a:srgbClr val="4BACC6">
                    <a:lumMod val="50000"/>
                  </a:srgbClr>
                </a:solidFill>
                <a:latin typeface="Elephant" pitchFamily="18" charset="0"/>
                <a:ea typeface="Cambria Math" pitchFamily="18" charset="0"/>
                <a:cs typeface="Proxy 4" pitchFamily="2" charset="0"/>
              </a:rPr>
              <a:t>květ</a:t>
            </a:r>
          </a:p>
          <a:p>
            <a:pPr lvl="0">
              <a:buFontTx/>
              <a:buChar char="-"/>
            </a:pPr>
            <a:r>
              <a:rPr lang="cs-CZ" sz="2400" b="1" dirty="0" smtClean="0">
                <a:solidFill>
                  <a:srgbClr val="4BACC6">
                    <a:lumMod val="50000"/>
                  </a:srgbClr>
                </a:solidFill>
                <a:latin typeface="Elephant" pitchFamily="18" charset="0"/>
                <a:ea typeface="Cambria Math" pitchFamily="18" charset="0"/>
                <a:cs typeface="Proxy 4" pitchFamily="2" charset="0"/>
              </a:rPr>
              <a:t> rozlišený na kalich a korunu</a:t>
            </a:r>
            <a:endParaRPr lang="cs-CZ" sz="2400" b="1" dirty="0">
              <a:solidFill>
                <a:srgbClr val="4BACC6">
                  <a:lumMod val="50000"/>
                </a:srgbClr>
              </a:solidFill>
              <a:latin typeface="Elephant" pitchFamily="18" charset="0"/>
              <a:ea typeface="Cambria Math" pitchFamily="18" charset="0"/>
              <a:cs typeface="Proxy 4" pitchFamily="2" charset="0"/>
            </a:endParaRPr>
          </a:p>
          <a:p>
            <a:pPr lvl="0">
              <a:buFontTx/>
              <a:buChar char="-"/>
            </a:pPr>
            <a:r>
              <a:rPr lang="cs-CZ" sz="2400" b="1" dirty="0" smtClean="0">
                <a:solidFill>
                  <a:srgbClr val="4BACC6">
                    <a:lumMod val="50000"/>
                  </a:srgbClr>
                </a:solidFill>
                <a:latin typeface="Elephant" pitchFamily="18" charset="0"/>
                <a:ea typeface="Cambria Math" pitchFamily="18" charset="0"/>
                <a:cs typeface="Proxy 4" pitchFamily="2" charset="0"/>
              </a:rPr>
              <a:t> pětičetný</a:t>
            </a:r>
          </a:p>
          <a:p>
            <a:pPr lvl="0">
              <a:buFontTx/>
              <a:buChar char="-"/>
            </a:pPr>
            <a:r>
              <a:rPr lang="cs-CZ" sz="2400" b="1" dirty="0">
                <a:solidFill>
                  <a:srgbClr val="4BACC6">
                    <a:lumMod val="50000"/>
                  </a:srgbClr>
                </a:solidFill>
                <a:latin typeface="Elephant" pitchFamily="18" charset="0"/>
                <a:ea typeface="Cambria Math" pitchFamily="18" charset="0"/>
                <a:cs typeface="Proxy 4" pitchFamily="2" charset="0"/>
              </a:rPr>
              <a:t> </a:t>
            </a:r>
            <a:r>
              <a:rPr lang="cs-CZ" sz="2400" b="1" dirty="0" err="1" smtClean="0">
                <a:solidFill>
                  <a:srgbClr val="4BACC6">
                    <a:lumMod val="50000"/>
                  </a:srgbClr>
                </a:solidFill>
                <a:latin typeface="Elephant" pitchFamily="18" charset="0"/>
                <a:ea typeface="Cambria Math" pitchFamily="18" charset="0"/>
                <a:cs typeface="Proxy 4" pitchFamily="2" charset="0"/>
              </a:rPr>
              <a:t>oboupohlavný</a:t>
            </a:r>
            <a:r>
              <a:rPr lang="cs-CZ" sz="2400" b="1" dirty="0" smtClean="0">
                <a:solidFill>
                  <a:srgbClr val="4BACC6">
                    <a:lumMod val="50000"/>
                  </a:srgbClr>
                </a:solidFill>
                <a:latin typeface="Elephant" pitchFamily="18" charset="0"/>
                <a:ea typeface="Cambria Math" pitchFamily="18" charset="0"/>
                <a:cs typeface="Proxy 4" pitchFamily="2" charset="0"/>
              </a:rPr>
              <a:t> – 5 tyčinek,  1 pestík</a:t>
            </a:r>
            <a:endParaRPr lang="cs-CZ" sz="2400" b="1" dirty="0">
              <a:solidFill>
                <a:srgbClr val="4BACC6">
                  <a:lumMod val="50000"/>
                </a:srgbClr>
              </a:solidFill>
              <a:latin typeface="Elephant" pitchFamily="18" charset="0"/>
              <a:ea typeface="Cambria Math" pitchFamily="18" charset="0"/>
              <a:cs typeface="Proxy 4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2534247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Šipka doprava 6"/>
          <p:cNvSpPr/>
          <p:nvPr/>
        </p:nvSpPr>
        <p:spPr>
          <a:xfrm>
            <a:off x="1857356" y="3571876"/>
            <a:ext cx="321471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928926" y="4143380"/>
            <a:ext cx="214314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071670" y="4643446"/>
            <a:ext cx="3000396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000364" y="4857760"/>
            <a:ext cx="207170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143504" y="335756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koruna</a:t>
            </a:r>
          </a:p>
          <a:p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43504" y="4000504"/>
            <a:ext cx="127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kalich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43504" y="4429132"/>
            <a:ext cx="13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pestík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43504" y="4786322"/>
            <a:ext cx="147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tyčinky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285728"/>
            <a:ext cx="6883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Charakteristika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000108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plod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- bobule</a:t>
            </a:r>
          </a:p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</a:t>
            </a:r>
          </a:p>
          <a:p>
            <a:endParaRPr lang="cs-CZ" sz="2400" b="1" u="sng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  <a:p>
            <a:endParaRPr lang="cs-CZ" sz="2400" b="1" u="sng" dirty="0" smtClean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  <a:p>
            <a:endParaRPr lang="cs-CZ" sz="2400" b="1" u="sng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- tobolka 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2357454" cy="17680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Luboš\Plocha\Lenka\Rostliny obrázky\durman pl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876"/>
            <a:ext cx="2376996" cy="1782747"/>
          </a:xfrm>
          <a:prstGeom prst="ellipse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715008" y="2714620"/>
            <a:ext cx="262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 rajče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72132" y="4929198"/>
            <a:ext cx="396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durman  obecný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3078" name="Picture 6" descr="C:\Documents and Settings\Luboš\Local Settings\Temporary Internet Files\Content.IE5\ULV4H4ZY\MCj030420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66"/>
            <a:ext cx="1101712" cy="1465533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00034" y="5072074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listy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střídavé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se  síťnatou  žilnatinou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3080" name="Picture 8" descr="C:\Documents and Settings\Luboš\Local Settings\Temporary Internet Files\Content.IE5\10KF9P8P\MPj043721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357826"/>
            <a:ext cx="2035947" cy="13572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14290"/>
            <a:ext cx="3401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ZÁPIS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819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66"/>
            <a:ext cx="1758948" cy="1320754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28596" y="1071546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Lilkovité rostliny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charakteristika:</a:t>
            </a:r>
          </a:p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květ: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rozlišený na kalich a korunu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pětičetný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oboupohlavný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– 5 tyčinek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                  1 pestík</a:t>
            </a:r>
          </a:p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plod: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bobule  (rajče)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tobolka (durman)</a:t>
            </a:r>
          </a:p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listy: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střídavé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se síťnatou žilnatinou</a:t>
            </a:r>
          </a:p>
          <a:p>
            <a:pPr>
              <a:buFontTx/>
              <a:buChar char="-"/>
            </a:pP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214290"/>
            <a:ext cx="885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Hospodářsky významné</a:t>
            </a:r>
          </a:p>
          <a:p>
            <a:r>
              <a:rPr lang="cs-CZ" sz="4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         lilkovité rostliny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714488"/>
            <a:ext cx="914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Najdi v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osmisměrce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názvy sedmi druhů lilkovitých rostlin.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4348" y="3286124"/>
            <a:ext cx="8429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B    I    R    T    O    Š    A    F    R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A    S    E    L    T    K    E    I    U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L    R    A    Z    I     F    O    S    L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E    Z    O    R   Y    L    N    M    Í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S    U    P    B    R    A    E    H    K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T    A    E     I    M    R    S    K    A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P    O    T     R   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R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A    J    Č    E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I     L     U    H    O    J    R    Y    Ř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                N    D    K    Á     B    A    T    B    I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1026" name="Picture 2" descr="C:\Documents and Settings\Luboš\Plocha\Lenka\Rostliny obrázky\durman kvě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5071" y="2373831"/>
            <a:ext cx="1559964" cy="1098535"/>
          </a:xfrm>
          <a:prstGeom prst="ellipse">
            <a:avLst/>
          </a:prstGeom>
          <a:noFill/>
        </p:spPr>
      </p:pic>
      <p:pic>
        <p:nvPicPr>
          <p:cNvPr id="1027" name="Picture 3" descr="C:\Documents and Settings\Luboš\Plocha\Lenka\Rostliny obrázky\rulík kvě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214554"/>
            <a:ext cx="1759214" cy="1178673"/>
          </a:xfrm>
          <a:prstGeom prst="ellipse">
            <a:avLst/>
          </a:prstGeom>
          <a:noFill/>
        </p:spPr>
      </p:pic>
      <p:pic>
        <p:nvPicPr>
          <p:cNvPr id="1028" name="Picture 4" descr="C:\Documents and Settings\Luboš\Plocha\Lenka\Rostliny obrázky\brambor kvě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636"/>
            <a:ext cx="1191552" cy="1511483"/>
          </a:xfrm>
          <a:prstGeom prst="ellipse">
            <a:avLst/>
          </a:prstGeom>
          <a:noFill/>
        </p:spPr>
      </p:pic>
      <p:pic>
        <p:nvPicPr>
          <p:cNvPr id="1029" name="Picture 5" descr="C:\Documents and Settings\Luboš\Plocha\Lenka\Rostliny obrázky\rajče kvě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214554"/>
            <a:ext cx="1473172" cy="1104879"/>
          </a:xfrm>
          <a:prstGeom prst="ellipse">
            <a:avLst/>
          </a:prstGeom>
          <a:noFill/>
        </p:spPr>
      </p:pic>
      <p:pic>
        <p:nvPicPr>
          <p:cNvPr id="1030" name="Picture 6" descr="C:\Documents and Settings\Luboš\Plocha\Lenka\Rostliny obrázky\paprika kvě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286388"/>
            <a:ext cx="1595449" cy="1196587"/>
          </a:xfrm>
          <a:prstGeom prst="ellipse">
            <a:avLst/>
          </a:prstGeom>
          <a:noFill/>
        </p:spPr>
      </p:pic>
      <p:pic>
        <p:nvPicPr>
          <p:cNvPr id="1031" name="Picture 7" descr="C:\Documents and Settings\Luboš\Plocha\Lenka\Rostliny obrázky\lilek kvě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857628"/>
            <a:ext cx="1369456" cy="1027092"/>
          </a:xfrm>
          <a:prstGeom prst="ellipse">
            <a:avLst/>
          </a:prstGeom>
          <a:noFill/>
        </p:spPr>
      </p:pic>
      <p:pic>
        <p:nvPicPr>
          <p:cNvPr id="1032" name="Picture 8" descr="C:\Documents and Settings\Luboš\Plocha\Lenka\Rostliny obrázky\tabá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571876"/>
            <a:ext cx="1081067" cy="144693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71414"/>
            <a:ext cx="90726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Hospodářsky významné</a:t>
            </a:r>
          </a:p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    lilkovité rostliny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643050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Lilek brambor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Doplň následující text (za pomoci internetu):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Brambory pochází z …………., kde byly pěstovány Inky.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Do Evropy je přivezli roku 1565 ………………. jako dar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svému králi Filipovi II. Celá rostlina je …………………,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člověk využívá ……………………………, které obsahují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velké množství ……………….. . Zelené …………...............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jsou také …………………….. Příčinou vzniku zelené</a:t>
            </a:r>
          </a:p>
          <a:p>
            <a:pPr algn="just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slupky brambor  je ……………………… .Během růstu se rostliny okopávají, aby se provzdušnila půda kolem nich, proto řadíme brambory mezi ………………….. .</a:t>
            </a:r>
          </a:p>
          <a:p>
            <a:endParaRPr lang="cs-CZ" sz="2400" b="1" u="sng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2050" name="Picture 2" descr="C:\Documents and Settings\Luboš\Plocha\Lenka\Rostliny obrázky\bram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714356"/>
            <a:ext cx="1909737" cy="1432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929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Hospodářsky významné</a:t>
            </a:r>
          </a:p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          lilkovité rostliny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714488"/>
            <a:ext cx="832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Doplň za pomoci obrázků k čemu člověk využívá lilek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brambor.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3080" name="Picture 8" descr="C:\Documents and Settings\Luboš\Local Settings\Temporary Internet Files\Content.IE5\CFB3ICX1\MCj02343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1867288" cy="1528767"/>
          </a:xfrm>
          <a:prstGeom prst="rect">
            <a:avLst/>
          </a:prstGeom>
          <a:noFill/>
        </p:spPr>
      </p:pic>
      <p:pic>
        <p:nvPicPr>
          <p:cNvPr id="3084" name="Picture 12" descr="C:\Documents and Settings\Luboš\Local Settings\Temporary Internet Files\Content.IE5\VB1ZVPCW\MCj044039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3857628"/>
            <a:ext cx="1866900" cy="1866900"/>
          </a:xfrm>
          <a:prstGeom prst="rect">
            <a:avLst/>
          </a:prstGeom>
          <a:noFill/>
        </p:spPr>
      </p:pic>
      <p:pic>
        <p:nvPicPr>
          <p:cNvPr id="3088" name="Picture 16" descr="C:\Documents and Settings\Luboš\Local Settings\Temporary Internet Files\Content.IE5\10KF9P8P\MCj014221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016999"/>
            <a:ext cx="2000264" cy="1634624"/>
          </a:xfrm>
          <a:prstGeom prst="rect">
            <a:avLst/>
          </a:prstGeom>
          <a:noFill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00438"/>
            <a:ext cx="704650" cy="11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428596" y="2714620"/>
            <a:ext cx="3929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…………………………..</a:t>
            </a:r>
          </a:p>
          <a:p>
            <a:endParaRPr lang="cs-CZ" sz="2400" b="1" dirty="0" smtClean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…………………………..</a:t>
            </a:r>
          </a:p>
          <a:p>
            <a:endParaRPr lang="cs-CZ" sz="2400" b="1" dirty="0" smtClean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…………………………..</a:t>
            </a:r>
          </a:p>
          <a:p>
            <a:endParaRPr lang="cs-CZ" sz="2400" b="1" dirty="0" smtClean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…………………………..</a:t>
            </a:r>
          </a:p>
          <a:p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290"/>
            <a:ext cx="8858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Hospodářsky významné</a:t>
            </a:r>
          </a:p>
          <a:p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          lilkovité rostliny</a:t>
            </a:r>
            <a:endParaRPr lang="cs-CZ" sz="4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643050"/>
            <a:ext cx="887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Pojmenuj rostliny na obrázcích, kterou jejich část člověk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využívá?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4098" name="Picture 2" descr="C:\Documents and Settings\Luboš\Plocha\Lenka\Rostliny obrázky\rajč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2333642" cy="2286016"/>
          </a:xfrm>
          <a:prstGeom prst="rect">
            <a:avLst/>
          </a:prstGeom>
          <a:noFill/>
        </p:spPr>
      </p:pic>
      <p:pic>
        <p:nvPicPr>
          <p:cNvPr id="4099" name="Picture 3" descr="C:\Documents and Settings\Luboš\Plocha\Lenka\Rostliny obrázky\pap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57430"/>
            <a:ext cx="1782383" cy="2365371"/>
          </a:xfrm>
          <a:prstGeom prst="rect">
            <a:avLst/>
          </a:prstGeom>
          <a:noFill/>
        </p:spPr>
      </p:pic>
      <p:pic>
        <p:nvPicPr>
          <p:cNvPr id="4100" name="Picture 4" descr="C:\Documents and Settings\Luboš\Plocha\Lenka\Rostliny obrázky\tabá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3" y="2357430"/>
            <a:ext cx="1761355" cy="235745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00034" y="4929198"/>
            <a:ext cx="829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…………………           …………………          ………………..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Elephant" pitchFamily="18" charset="0"/>
              </a:rPr>
              <a:t>…………………           …………………          ………………..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538</Words>
  <Application>Microsoft Office PowerPoint</Application>
  <PresentationFormat>Předvádění na obrazovce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23</cp:revision>
  <dcterms:created xsi:type="dcterms:W3CDTF">2010-02-27T16:29:18Z</dcterms:created>
  <dcterms:modified xsi:type="dcterms:W3CDTF">2010-06-22T19:20:53Z</dcterms:modified>
</cp:coreProperties>
</file>