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57" r:id="rId4"/>
    <p:sldId id="258" r:id="rId5"/>
    <p:sldId id="261" r:id="rId6"/>
    <p:sldId id="268" r:id="rId7"/>
    <p:sldId id="262" r:id="rId8"/>
    <p:sldId id="270" r:id="rId9"/>
    <p:sldId id="263" r:id="rId10"/>
    <p:sldId id="266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B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EDC0-DC8C-4E44-99DA-9A86E7C6C952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CE54-B851-4FBB-B8D0-FA03FE17AEE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12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1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wm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Cizokrajné rostliny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12909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934179" cy="1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5715008" y="5214950"/>
            <a:ext cx="314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muškátovník pravý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2214554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hřebíčkovec vonný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14466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14686"/>
            <a:ext cx="1833562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928934"/>
            <a:ext cx="144178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214686"/>
            <a:ext cx="1619244" cy="1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285720" y="21429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28926" y="2071678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meduňka </a:t>
            </a:r>
          </a:p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lékařská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58" y="514351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majoránka</a:t>
            </a:r>
          </a:p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zahradní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86116" y="521495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dobromysl</a:t>
            </a:r>
          </a:p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obecná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72264" y="2000240"/>
            <a:ext cx="16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tymián</a:t>
            </a:r>
          </a:p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 obecný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7158" y="1571613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pic>
        <p:nvPicPr>
          <p:cNvPr id="16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  <p:sp>
        <p:nvSpPr>
          <p:cNvPr id="17" name="Rovnoramenný trojúhelník 16"/>
          <p:cNvSpPr/>
          <p:nvPr/>
        </p:nvSpPr>
        <p:spPr>
          <a:xfrm rot="10800000">
            <a:off x="7143768" y="928670"/>
            <a:ext cx="346324" cy="71438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12909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934179" cy="1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143636" y="5214950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muškátový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oříšek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5720" y="2214554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hřebíček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14466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14686"/>
            <a:ext cx="1833562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928934"/>
            <a:ext cx="144178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3214686"/>
            <a:ext cx="1619244" cy="12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285720" y="21429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28926" y="221455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meduňka </a:t>
            </a:r>
          </a:p>
          <a:p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58" y="514351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majoránka</a:t>
            </a:r>
          </a:p>
          <a:p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28992" y="521495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oregano</a:t>
            </a:r>
          </a:p>
          <a:p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572264" y="2214554"/>
            <a:ext cx="16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tymián</a:t>
            </a:r>
          </a:p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 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57158" y="1571613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pic>
        <p:nvPicPr>
          <p:cNvPr id="16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  <p:sp>
        <p:nvSpPr>
          <p:cNvPr id="17" name="Rovnoramenný trojúhelník 16"/>
          <p:cNvSpPr/>
          <p:nvPr/>
        </p:nvSpPr>
        <p:spPr>
          <a:xfrm rot="10800000">
            <a:off x="7143768" y="928670"/>
            <a:ext cx="346324" cy="71438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357166"/>
            <a:ext cx="6500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ZÁPIS</a:t>
            </a:r>
            <a:endParaRPr lang="cs-CZ" sz="4400" dirty="0"/>
          </a:p>
        </p:txBody>
      </p:sp>
      <p:pic>
        <p:nvPicPr>
          <p:cNvPr id="4098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640625" cy="1231908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5720" y="1500174"/>
            <a:ext cx="8858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solidFill>
                  <a:srgbClr val="002060"/>
                </a:solidFill>
                <a:latin typeface="Gill Sans Ultra Bold" pitchFamily="34" charset="-18"/>
              </a:rPr>
              <a:t>Cizokrajné rostliny</a:t>
            </a:r>
          </a:p>
          <a:p>
            <a:r>
              <a:rPr lang="cs-CZ" sz="2400" u="sng" dirty="0" smtClean="0">
                <a:solidFill>
                  <a:srgbClr val="002060"/>
                </a:solidFill>
                <a:latin typeface="Gill Sans Ultra Bold" pitchFamily="34" charset="-18"/>
              </a:rPr>
              <a:t>rostliny využívané pro přípravu nápojů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čajovník čínský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kávovník arabský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kakaovník pravý</a:t>
            </a:r>
          </a:p>
          <a:p>
            <a:r>
              <a:rPr lang="cs-CZ" sz="2400" u="sng" dirty="0" smtClean="0">
                <a:solidFill>
                  <a:srgbClr val="002060"/>
                </a:solidFill>
                <a:latin typeface="Gill Sans Ultra Bold" pitchFamily="34" charset="-18"/>
              </a:rPr>
              <a:t>koření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pepř, chilli, bobkový list, nové koření,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 kmín, zázvor, majoránka, tymián, oregano,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 hřebíček, muškátový oříšek, vanilka, </a:t>
            </a:r>
            <a:r>
              <a:rPr lang="cs-CZ" sz="2400" dirty="0" err="1" smtClean="0">
                <a:solidFill>
                  <a:srgbClr val="002060"/>
                </a:solidFill>
                <a:latin typeface="Gill Sans Ultra Bold" pitchFamily="34" charset="-18"/>
              </a:rPr>
              <a:t>skoři</a:t>
            </a: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-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  </a:t>
            </a:r>
            <a:r>
              <a:rPr lang="cs-CZ" sz="2400" dirty="0" err="1" smtClean="0">
                <a:solidFill>
                  <a:srgbClr val="002060"/>
                </a:solidFill>
                <a:latin typeface="Gill Sans Ultra Bold" pitchFamily="34" charset="-18"/>
              </a:rPr>
              <a:t>ce</a:t>
            </a:r>
            <a:r>
              <a:rPr lang="cs-CZ" sz="2400" dirty="0" smtClean="0">
                <a:solidFill>
                  <a:srgbClr val="002060"/>
                </a:solidFill>
                <a:latin typeface="Gill Sans Ultra Bold" pitchFamily="34" charset="-18"/>
              </a:rPr>
              <a:t>, jalovec, anýz</a:t>
            </a:r>
          </a:p>
          <a:p>
            <a:pPr>
              <a:buFontTx/>
              <a:buChar char="-"/>
            </a:pPr>
            <a:endParaRPr lang="cs-CZ" sz="2400" dirty="0" smtClean="0">
              <a:solidFill>
                <a:srgbClr val="002060"/>
              </a:solidFill>
              <a:latin typeface="Gill Sans Ultra Bold" pitchFamily="34" charset="-18"/>
            </a:endParaRPr>
          </a:p>
          <a:p>
            <a:endParaRPr lang="cs-CZ" sz="2400" dirty="0">
              <a:solidFill>
                <a:srgbClr val="002060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5" y="214290"/>
            <a:ext cx="7957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POZNÁŠ JE?</a:t>
            </a:r>
            <a:endParaRPr lang="cs-CZ" sz="4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1637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880777" cy="39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2398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142984"/>
            <a:ext cx="4286280" cy="53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168" y="1643050"/>
            <a:ext cx="28575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643050"/>
            <a:ext cx="5381640" cy="40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1928802"/>
            <a:ext cx="48349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33612" y="2143116"/>
            <a:ext cx="4381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1571612"/>
            <a:ext cx="5810264" cy="43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1214423"/>
            <a:ext cx="3786213" cy="478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Luboš\Local Settings\Temporary Internet Files\Content.IE5\2BKDW7I3\MCj0437797000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86710" y="285728"/>
            <a:ext cx="1087140" cy="977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5721" y="0"/>
            <a:ext cx="82097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660033"/>
                </a:solidFill>
                <a:latin typeface="BATAVIA" pitchFamily="2" charset="2"/>
              </a:rPr>
              <a:t> </a:t>
            </a:r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OPAKOVÁNÍ –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           </a:t>
            </a:r>
            <a:r>
              <a:rPr lang="cs-CZ" dirty="0" smtClean="0">
                <a:solidFill>
                  <a:srgbClr val="660033"/>
                </a:solidFill>
                <a:latin typeface="BATAVIA" pitchFamily="2" charset="2"/>
              </a:rPr>
              <a:t> </a:t>
            </a:r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POZNÁŠ JE?</a:t>
            </a:r>
            <a:endParaRPr lang="cs-CZ" sz="4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79" y="1714488"/>
            <a:ext cx="5286395" cy="39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Documents and Settings\Luboš\Plocha\Lenka\Cizokrajné rostliny\g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357850" cy="4018388"/>
          </a:xfrm>
          <a:prstGeom prst="rect">
            <a:avLst/>
          </a:prstGeom>
          <a:noFill/>
        </p:spPr>
      </p:pic>
      <p:pic>
        <p:nvPicPr>
          <p:cNvPr id="6" name="Picture 7" descr="C:\Documents and Settings\Luboš\Plocha\Lenka\Cizokrajné rostliny\datlovní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714489"/>
            <a:ext cx="5546734" cy="4160050"/>
          </a:xfrm>
          <a:prstGeom prst="rect">
            <a:avLst/>
          </a:prstGeom>
          <a:noFill/>
        </p:spPr>
      </p:pic>
      <p:pic>
        <p:nvPicPr>
          <p:cNvPr id="7" name="Picture 7" descr="C:\Documents and Settings\Luboš\Plocha\Lenka\Cizokrajné rostliny\b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357298"/>
            <a:ext cx="4915925" cy="5217223"/>
          </a:xfrm>
          <a:prstGeom prst="rect">
            <a:avLst/>
          </a:prstGeom>
          <a:noFill/>
        </p:spPr>
      </p:pic>
      <p:pic>
        <p:nvPicPr>
          <p:cNvPr id="8" name="Picture 3" descr="C:\Documents and Settings\Luboš\Plocha\Lenka\Cizokrajné rostliny\Fíkovník - plo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793055"/>
            <a:ext cx="5429288" cy="4071966"/>
          </a:xfrm>
          <a:prstGeom prst="rect">
            <a:avLst/>
          </a:prstGeom>
          <a:noFill/>
        </p:spPr>
      </p:pic>
      <p:pic>
        <p:nvPicPr>
          <p:cNvPr id="9" name="Picture 3" descr="C:\Documents and Settings\Luboš\Plocha\Lenka\Cizokrajné rostliny\man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8915" y="1785926"/>
            <a:ext cx="5685179" cy="392909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1500174"/>
            <a:ext cx="4233869" cy="44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928802"/>
            <a:ext cx="6046099" cy="39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Luboš\Local Settings\Temporary Internet Files\Content.IE5\VB1ZVPCW\MPj04068720000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1357298"/>
            <a:ext cx="3500462" cy="4712608"/>
          </a:xfrm>
          <a:prstGeom prst="rect">
            <a:avLst/>
          </a:prstGeom>
          <a:noFill/>
        </p:spPr>
      </p:pic>
      <p:pic>
        <p:nvPicPr>
          <p:cNvPr id="6146" name="Picture 2" descr="C:\Documents and Settings\Luboš\Local Settings\Temporary Internet Files\Content.IE5\2BKDW7I3\MCj0437797000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6" y="5429264"/>
            <a:ext cx="1363639" cy="122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14290"/>
            <a:ext cx="89297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ROSTLINY - NÁPOJE </a:t>
            </a:r>
            <a:endParaRPr lang="cs-CZ" sz="4400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2952750" cy="2219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C:\Documents and Settings\Luboš\Local Settings\Temporary Internet Files\Content.IE5\VB1ZVPCW\MPj043331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52"/>
            <a:ext cx="2978136" cy="1970852"/>
          </a:xfrm>
          <a:prstGeom prst="ellipse">
            <a:avLst/>
          </a:prstGeom>
          <a:noFill/>
        </p:spPr>
      </p:pic>
      <p:pic>
        <p:nvPicPr>
          <p:cNvPr id="12" name="Picture 6" descr="C:\Documents and Settings\Luboš\Local Settings\Temporary Internet Files\Content.IE5\CFB3ICX1\MPj043328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2802071" cy="1866901"/>
          </a:xfrm>
          <a:prstGeom prst="ellipse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00034" y="2000240"/>
            <a:ext cx="288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Kávovník arabský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15074" y="1928802"/>
            <a:ext cx="363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Víš kdy se poprvé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v Evropě pila káva?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29388" y="2928934"/>
            <a:ext cx="262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Až v 16. století!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14345" name="Picture 9" descr="C:\Documents and Settings\Luboš\Local Settings\Temporary Internet Files\Content.IE5\ULV4H4ZY\MMj0284066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572140"/>
            <a:ext cx="952503" cy="952503"/>
          </a:xfrm>
          <a:prstGeom prst="rect">
            <a:avLst/>
          </a:prstGeom>
          <a:noFill/>
        </p:spPr>
      </p:pic>
      <p:pic>
        <p:nvPicPr>
          <p:cNvPr id="1026" name="Picture 2" descr="C:\Documents and Settings\Luboš\Local Settings\Temporary Internet Files\Content.IE5\VB1ZVPCW\MCj043820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62" y="0"/>
            <a:ext cx="888602" cy="123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14290"/>
            <a:ext cx="9001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ROSTLINY - NÁPOJE </a:t>
            </a:r>
            <a:endParaRPr lang="cs-CZ" sz="4400" dirty="0"/>
          </a:p>
        </p:txBody>
      </p:sp>
      <p:pic>
        <p:nvPicPr>
          <p:cNvPr id="17410" name="Picture 2" descr="C:\Documents and Settings\Luboš\Local Settings\Temporary Internet Files\Content.IE5\10KF9P8P\MMj0234714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38800"/>
            <a:ext cx="1219200" cy="12192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119436" cy="207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85926"/>
            <a:ext cx="2899220" cy="216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929066"/>
            <a:ext cx="1714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214282" y="5214950"/>
            <a:ext cx="6044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Jak se z keře čajovníku získává čaj?</a:t>
            </a:r>
          </a:p>
          <a:p>
            <a:endParaRPr lang="cs-CZ" sz="2400" dirty="0" smtClean="0">
              <a:solidFill>
                <a:srgbClr val="CC6600"/>
              </a:solidFill>
              <a:latin typeface="Gill Sans Ultra Bold Condensed" pitchFamily="34" charset="0"/>
            </a:endParaRP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Který ostrov je známý pěstováním čaje?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5214950"/>
            <a:ext cx="8951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                                            Sbírají se nejmladší lístky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suší se –zelený čaj, fermentují – černý čaj.</a:t>
            </a:r>
          </a:p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                                                     Cejlon.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2050" name="Picture 2" descr="C:\Documents and Settings\Luboš\Local Settings\Temporary Internet Files\Content.IE5\VB1ZVPCW\MCj0438207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15338" y="0"/>
            <a:ext cx="714348" cy="99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357166"/>
            <a:ext cx="87868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NÁPOJE 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7158" y="1857364"/>
            <a:ext cx="875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U některých rostlin vyrůstají květy přímo na kmeni. Tento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jev se označuje jako </a:t>
            </a:r>
            <a:r>
              <a:rPr lang="cs-CZ" sz="2400" u="sng" dirty="0" err="1" smtClean="0">
                <a:solidFill>
                  <a:srgbClr val="CC6600"/>
                </a:solidFill>
                <a:latin typeface="Gill Sans Ultra Bold Condensed" pitchFamily="34" charset="0"/>
              </a:rPr>
              <a:t>kauliflorie</a:t>
            </a:r>
            <a:r>
              <a:rPr lang="cs-CZ" sz="2400" u="sng" dirty="0" smtClean="0">
                <a:solidFill>
                  <a:srgbClr val="CC6600"/>
                </a:solidFill>
                <a:latin typeface="Gill Sans Ultra Bold Condensed" pitchFamily="34" charset="0"/>
              </a:rPr>
              <a:t>.</a:t>
            </a:r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 Jednou z těchto rostlin je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strom, který má ovoce na řezu ve tvaru hvězdy…………….</a:t>
            </a:r>
          </a:p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Další je rostlina, která se používá v potravinářství ale i v kos-</a:t>
            </a:r>
          </a:p>
          <a:p>
            <a:r>
              <a:rPr lang="cs-CZ" sz="2400" dirty="0" err="1" smtClean="0">
                <a:solidFill>
                  <a:srgbClr val="CC6600"/>
                </a:solidFill>
                <a:latin typeface="Gill Sans Ultra Bold Condensed" pitchFamily="34" charset="0"/>
              </a:rPr>
              <a:t>metice</a:t>
            </a:r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. Poznáš ji podle obrázku?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9454" y="2500306"/>
            <a:ext cx="177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660033"/>
                </a:solidFill>
                <a:latin typeface="Gill Sans Ultra Bold Condensed" pitchFamily="34" charset="0"/>
              </a:rPr>
              <a:t>karambola</a:t>
            </a:r>
            <a:endParaRPr lang="cs-CZ" sz="20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pic>
        <p:nvPicPr>
          <p:cNvPr id="18434" name="Picture 2" descr="C:\Documents and Settings\Luboš\Plocha\Lenka\Cizokrajné rostliny\karam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1357322" cy="903467"/>
          </a:xfrm>
          <a:prstGeom prst="ellipse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00570"/>
            <a:ext cx="3238506" cy="18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1676392" cy="223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71942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071942"/>
            <a:ext cx="16802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786314" y="3357562"/>
            <a:ext cx="284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660033"/>
                </a:solidFill>
                <a:latin typeface="Gill Sans Ultra Bold Condensed" pitchFamily="34" charset="0"/>
              </a:rPr>
              <a:t>Kakaovník pravý.</a:t>
            </a:r>
            <a:endParaRPr lang="cs-CZ" sz="2400" dirty="0">
              <a:solidFill>
                <a:srgbClr val="660033"/>
              </a:solidFill>
              <a:latin typeface="Gill Sans Ultra Bold Condensed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4000504"/>
            <a:ext cx="340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 Condensed" pitchFamily="34" charset="0"/>
              </a:rPr>
              <a:t>Tady se pěstuje.</a:t>
            </a:r>
            <a:endParaRPr lang="cs-CZ" sz="2400" dirty="0">
              <a:solidFill>
                <a:srgbClr val="CC6600"/>
              </a:solidFill>
              <a:latin typeface="Gill Sans Ultra Bold Condensed" pitchFamily="34" charset="0"/>
            </a:endParaRPr>
          </a:p>
        </p:txBody>
      </p:sp>
      <p:pic>
        <p:nvPicPr>
          <p:cNvPr id="3074" name="Picture 2" descr="C:\Documents and Settings\Luboš\Local Settings\Temporary Internet Files\Content.IE5\VB1ZVPCW\MCj043820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8" y="214290"/>
            <a:ext cx="56684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357166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7000892" y="1000108"/>
            <a:ext cx="346324" cy="71439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786058"/>
            <a:ext cx="1381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1095376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357562"/>
            <a:ext cx="1333488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357562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4357686" y="4857760"/>
            <a:ext cx="4000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nové koření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1033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2571736" y="4852395"/>
            <a:ext cx="621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vanilka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00438"/>
            <a:ext cx="1268732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5000628" y="25717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pepř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85786" y="2571744"/>
            <a:ext cx="291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bobkový list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910" y="4857761"/>
            <a:ext cx="374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skořice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42844" y="1714488"/>
            <a:ext cx="869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357166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7000892" y="1000108"/>
            <a:ext cx="346324" cy="71439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786058"/>
            <a:ext cx="1381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1095376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357562"/>
            <a:ext cx="1333488" cy="10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357562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2928927" y="600076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pimentovník dvoudomý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1033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4429125" y="485239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CC6600"/>
                </a:solidFill>
                <a:latin typeface="Gill Sans Ultra Bold" pitchFamily="34" charset="-18"/>
              </a:rPr>
              <a:t>vanilovník</a:t>
            </a:r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 plocholistý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00438"/>
            <a:ext cx="1268732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ovéPole 17"/>
          <p:cNvSpPr txBox="1"/>
          <p:nvPr/>
        </p:nvSpPr>
        <p:spPr>
          <a:xfrm>
            <a:off x="4071934" y="228599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pepřovník černý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28596" y="2285992"/>
            <a:ext cx="327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vavřín vznešený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910" y="5214951"/>
            <a:ext cx="3747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6600"/>
                </a:solidFill>
                <a:latin typeface="Gill Sans Ultra Bold" pitchFamily="34" charset="-18"/>
              </a:rPr>
              <a:t>skořicovník čínský</a:t>
            </a:r>
            <a:endParaRPr lang="cs-CZ" sz="2400" dirty="0">
              <a:solidFill>
                <a:srgbClr val="CC6600"/>
              </a:solidFill>
              <a:latin typeface="Gill Sans Ultra Bold" pitchFamily="34" charset="-18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42844" y="1714488"/>
            <a:ext cx="869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1214439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1741143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429000"/>
            <a:ext cx="1547815" cy="14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1920239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1333483" cy="10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357158" y="214290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13" name="Rovnoramenný trojúhelník 12"/>
          <p:cNvSpPr/>
          <p:nvPr/>
        </p:nvSpPr>
        <p:spPr>
          <a:xfrm rot="10800000">
            <a:off x="7143768" y="928670"/>
            <a:ext cx="346324" cy="71438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14282" y="1714489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00430" y="264318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anýz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14414" y="2714620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chilli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43636" y="2714620"/>
            <a:ext cx="15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jalovec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928794" y="55007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zázvor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00694" y="5429264"/>
            <a:ext cx="116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kmín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pic>
        <p:nvPicPr>
          <p:cNvPr id="18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1214439" cy="12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8"/>
            <a:ext cx="1741143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429000"/>
            <a:ext cx="1547815" cy="149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1920239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1333483" cy="10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délník 11"/>
          <p:cNvSpPr/>
          <p:nvPr/>
        </p:nvSpPr>
        <p:spPr>
          <a:xfrm>
            <a:off x="357158" y="214290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CIZOKRAJNÉ</a:t>
            </a:r>
          </a:p>
          <a:p>
            <a:r>
              <a:rPr lang="cs-CZ" sz="4400" dirty="0" smtClean="0">
                <a:solidFill>
                  <a:srgbClr val="660033"/>
                </a:solidFill>
                <a:latin typeface="BATAVIA" pitchFamily="2" charset="2"/>
              </a:rPr>
              <a:t>         ROSTLINY - KORENÍ</a:t>
            </a:r>
            <a:endParaRPr lang="cs-CZ" sz="4400" dirty="0"/>
          </a:p>
        </p:txBody>
      </p:sp>
      <p:sp>
        <p:nvSpPr>
          <p:cNvPr id="13" name="Rovnoramenný trojúhelník 12"/>
          <p:cNvSpPr/>
          <p:nvPr/>
        </p:nvSpPr>
        <p:spPr>
          <a:xfrm rot="10800000">
            <a:off x="7143768" y="928670"/>
            <a:ext cx="346324" cy="71438"/>
          </a:xfrm>
          <a:prstGeom prst="triangle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14282" y="1714489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Spoj pojmy a obrázky, které k sobě patří.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pic>
        <p:nvPicPr>
          <p:cNvPr id="10" name="Picture 9" descr="C:\Documents and Settings\Luboš\Local Settings\Temporary Internet Files\Content.IE5\VB1ZVPCW\MCj0350037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30010">
            <a:off x="7835114" y="103325"/>
            <a:ext cx="765047" cy="84949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214678" y="5643578"/>
            <a:ext cx="277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bedrník anýz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5786" y="2714620"/>
            <a:ext cx="2973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jalovec obecný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8596" y="5643578"/>
            <a:ext cx="34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zázvor pravý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72132" y="271462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kmín kořenný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00760" y="5643578"/>
            <a:ext cx="374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5B08"/>
                </a:solidFill>
                <a:latin typeface="Gill Sans Ultra Bold" pitchFamily="34" charset="-18"/>
              </a:rPr>
              <a:t>paprika křovitá</a:t>
            </a:r>
            <a:endParaRPr lang="cs-CZ" sz="2400" dirty="0">
              <a:solidFill>
                <a:srgbClr val="C05B08"/>
              </a:solidFill>
              <a:latin typeface="Gill Sans Ultra Bold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370</Words>
  <Application>Microsoft Office PowerPoint</Application>
  <PresentationFormat>Předvádění na obrazovce 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10</cp:revision>
  <dcterms:created xsi:type="dcterms:W3CDTF">2010-03-07T17:08:52Z</dcterms:created>
  <dcterms:modified xsi:type="dcterms:W3CDTF">2010-06-22T19:23:26Z</dcterms:modified>
</cp:coreProperties>
</file>