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84" r:id="rId2"/>
    <p:sldId id="267" r:id="rId3"/>
    <p:sldId id="260" r:id="rId4"/>
    <p:sldId id="269" r:id="rId5"/>
    <p:sldId id="266" r:id="rId6"/>
    <p:sldId id="270" r:id="rId7"/>
    <p:sldId id="276" r:id="rId8"/>
    <p:sldId id="271" r:id="rId9"/>
    <p:sldId id="272" r:id="rId10"/>
    <p:sldId id="283" r:id="rId11"/>
    <p:sldId id="262" r:id="rId12"/>
    <p:sldId id="263" r:id="rId13"/>
    <p:sldId id="264" r:id="rId14"/>
    <p:sldId id="265" r:id="rId15"/>
    <p:sldId id="273" r:id="rId16"/>
    <p:sldId id="274" r:id="rId17"/>
    <p:sldId id="275" r:id="rId18"/>
    <p:sldId id="278" r:id="rId19"/>
    <p:sldId id="279" r:id="rId20"/>
    <p:sldId id="280" r:id="rId21"/>
    <p:sldId id="282" r:id="rId22"/>
    <p:sldId id="281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70A"/>
    <a:srgbClr val="07F946"/>
    <a:srgbClr val="F90741"/>
    <a:srgbClr val="E93517"/>
    <a:srgbClr val="13ED9A"/>
    <a:srgbClr val="CB3595"/>
    <a:srgbClr val="8A1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354" autoAdjust="0"/>
    <p:restoredTop sz="94660"/>
  </p:normalViewPr>
  <p:slideViewPr>
    <p:cSldViewPr>
      <p:cViewPr varScale="1">
        <p:scale>
          <a:sx n="70" d="100"/>
          <a:sy n="70" d="100"/>
        </p:scale>
        <p:origin x="-11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199D8-0641-4B4A-B78B-FF240AD7031D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170EC-9389-4680-84D5-EAFAA3CDB47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cxnSp>
        <p:nvCxnSpPr>
          <p:cNvPr id="8" name="Přímá spojovací čár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7" name="Přímá spojovací čár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85C1314-CDAA-47EE-B33A-5C94AA7F99A1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2B1332-8FBE-4CCD-A3C7-7F898974D14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wmf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Ptáci – vývoj a rozmnožování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500042"/>
            <a:ext cx="86843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rozmnožování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500174"/>
            <a:ext cx="88582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Spoj pojmy, které k sobě patří: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vápenatá skořápka            výživa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papírovitá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blána                 zásoba vzduchu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poutko                                ochrana 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žloutek                               upevnění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bílek                                   ochrana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vzduchová komůrka           počátek vývoje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zárodečný terčík                propouštění plynů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4282" y="357166"/>
            <a:ext cx="7311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Vývin kura domácího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pic>
        <p:nvPicPr>
          <p:cNvPr id="1026" name="Picture 2" descr="H:\z internetu\image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663074" cy="2000264"/>
          </a:xfrm>
          <a:prstGeom prst="rect">
            <a:avLst/>
          </a:prstGeom>
          <a:noFill/>
        </p:spPr>
      </p:pic>
      <p:pic>
        <p:nvPicPr>
          <p:cNvPr id="1027" name="Picture 3" descr="H:\z internetu\image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926"/>
            <a:ext cx="2714644" cy="2038999"/>
          </a:xfrm>
          <a:prstGeom prst="rect">
            <a:avLst/>
          </a:prstGeom>
          <a:noFill/>
        </p:spPr>
      </p:pic>
      <p:pic>
        <p:nvPicPr>
          <p:cNvPr id="1028" name="Picture 4" descr="H:\z internetu\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839560"/>
            <a:ext cx="2643206" cy="1985341"/>
          </a:xfrm>
          <a:prstGeom prst="rect">
            <a:avLst/>
          </a:prstGeom>
          <a:noFill/>
        </p:spPr>
      </p:pic>
      <p:pic>
        <p:nvPicPr>
          <p:cNvPr id="1029" name="Picture 5" descr="H:\z internetu\image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357694"/>
            <a:ext cx="2690970" cy="2021219"/>
          </a:xfrm>
          <a:prstGeom prst="rect">
            <a:avLst/>
          </a:prstGeom>
          <a:noFill/>
        </p:spPr>
      </p:pic>
      <p:pic>
        <p:nvPicPr>
          <p:cNvPr id="1030" name="Picture 6" descr="H:\z internetu\image0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339914"/>
            <a:ext cx="2714644" cy="2038999"/>
          </a:xfrm>
          <a:prstGeom prst="rect">
            <a:avLst/>
          </a:prstGeom>
          <a:noFill/>
        </p:spPr>
      </p:pic>
      <p:pic>
        <p:nvPicPr>
          <p:cNvPr id="1031" name="Picture 7" descr="H:\z internetu\image00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4357694"/>
            <a:ext cx="2714644" cy="2038999"/>
          </a:xfrm>
          <a:prstGeom prst="rect">
            <a:avLst/>
          </a:prstGeom>
          <a:noFill/>
        </p:spPr>
      </p:pic>
      <p:pic>
        <p:nvPicPr>
          <p:cNvPr id="1033" name="Picture 9" descr="C:\Documents and Settings\Luboš\Local Settings\Temporary Internet Files\Content.IE5\2BKDW7I3\MCj0237797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75498" y="0"/>
            <a:ext cx="1768502" cy="1782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z internetu\image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2500330" cy="1878024"/>
          </a:xfrm>
          <a:prstGeom prst="rect">
            <a:avLst/>
          </a:prstGeom>
          <a:noFill/>
        </p:spPr>
      </p:pic>
      <p:pic>
        <p:nvPicPr>
          <p:cNvPr id="2051" name="Picture 3" descr="H:\z internetu\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714488"/>
            <a:ext cx="2500330" cy="1878025"/>
          </a:xfrm>
          <a:prstGeom prst="rect">
            <a:avLst/>
          </a:prstGeom>
          <a:noFill/>
        </p:spPr>
      </p:pic>
      <p:pic>
        <p:nvPicPr>
          <p:cNvPr id="2052" name="Picture 4" descr="H:\z internetu\image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714488"/>
            <a:ext cx="2500329" cy="1878025"/>
          </a:xfrm>
          <a:prstGeom prst="rect">
            <a:avLst/>
          </a:prstGeom>
          <a:noFill/>
        </p:spPr>
      </p:pic>
      <p:pic>
        <p:nvPicPr>
          <p:cNvPr id="2053" name="Picture 5" descr="H:\z internetu\image0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256"/>
            <a:ext cx="2500330" cy="1878025"/>
          </a:xfrm>
          <a:prstGeom prst="rect">
            <a:avLst/>
          </a:prstGeom>
          <a:noFill/>
        </p:spPr>
      </p:pic>
      <p:pic>
        <p:nvPicPr>
          <p:cNvPr id="2054" name="Picture 6" descr="H:\z internetu\image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4286256"/>
            <a:ext cx="2472855" cy="1857388"/>
          </a:xfrm>
          <a:prstGeom prst="rect">
            <a:avLst/>
          </a:prstGeom>
          <a:noFill/>
        </p:spPr>
      </p:pic>
      <p:pic>
        <p:nvPicPr>
          <p:cNvPr id="2055" name="Picture 7" descr="H:\z internetu\image01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286256"/>
            <a:ext cx="2472854" cy="1857388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4282" y="571480"/>
            <a:ext cx="5314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Vývin kura domácího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pic>
        <p:nvPicPr>
          <p:cNvPr id="2056" name="Picture 8" descr="C:\Documents and Settings\Luboš\Local Settings\Temporary Internet Files\Content.IE5\2BKDW7I3\MCj0404613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0"/>
            <a:ext cx="1870075" cy="1638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z internetu\image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2472854" cy="1857388"/>
          </a:xfrm>
          <a:prstGeom prst="rect">
            <a:avLst/>
          </a:prstGeom>
          <a:noFill/>
        </p:spPr>
      </p:pic>
      <p:pic>
        <p:nvPicPr>
          <p:cNvPr id="3075" name="Picture 3" descr="H:\z internetu\image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785926"/>
            <a:ext cx="2472854" cy="1857388"/>
          </a:xfrm>
          <a:prstGeom prst="rect">
            <a:avLst/>
          </a:prstGeom>
          <a:noFill/>
        </p:spPr>
      </p:pic>
      <p:pic>
        <p:nvPicPr>
          <p:cNvPr id="3076" name="Picture 4" descr="H:\z internetu\image0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785926"/>
            <a:ext cx="2472854" cy="1857388"/>
          </a:xfrm>
          <a:prstGeom prst="rect">
            <a:avLst/>
          </a:prstGeom>
          <a:noFill/>
        </p:spPr>
      </p:pic>
      <p:pic>
        <p:nvPicPr>
          <p:cNvPr id="3077" name="Picture 5" descr="H:\z internetu\image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429132"/>
            <a:ext cx="2591184" cy="1946267"/>
          </a:xfrm>
          <a:prstGeom prst="rect">
            <a:avLst/>
          </a:prstGeom>
          <a:noFill/>
        </p:spPr>
      </p:pic>
      <p:pic>
        <p:nvPicPr>
          <p:cNvPr id="3078" name="Picture 6" descr="H:\z internetu\image0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7554" y="4429132"/>
            <a:ext cx="2571738" cy="1931661"/>
          </a:xfrm>
          <a:prstGeom prst="rect">
            <a:avLst/>
          </a:prstGeom>
          <a:noFill/>
        </p:spPr>
      </p:pic>
      <p:pic>
        <p:nvPicPr>
          <p:cNvPr id="3079" name="Picture 7" descr="H:\z internetu\image01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4429132"/>
            <a:ext cx="2571768" cy="1931684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214282" y="500042"/>
            <a:ext cx="53142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Vývin kura domácího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pic>
        <p:nvPicPr>
          <p:cNvPr id="3080" name="Picture 8" descr="C:\Documents and Settings\Luboš\Local Settings\Temporary Internet Files\Content.IE5\6R030Z2H\MCj0408196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0"/>
            <a:ext cx="1793875" cy="166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500042"/>
            <a:ext cx="68467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Vývin kura domácího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pic>
        <p:nvPicPr>
          <p:cNvPr id="4098" name="Picture 2" descr="H:\z internetu\image0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055925" cy="2295339"/>
          </a:xfrm>
          <a:prstGeom prst="rect">
            <a:avLst/>
          </a:prstGeom>
          <a:noFill/>
        </p:spPr>
      </p:pic>
      <p:pic>
        <p:nvPicPr>
          <p:cNvPr id="4099" name="Picture 3" descr="H:\z internetu\image0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500174"/>
            <a:ext cx="2091315" cy="2786082"/>
          </a:xfrm>
          <a:prstGeom prst="rect">
            <a:avLst/>
          </a:prstGeom>
          <a:noFill/>
        </p:spPr>
      </p:pic>
      <p:pic>
        <p:nvPicPr>
          <p:cNvPr id="4100" name="Picture 4" descr="H:\z internetu\image0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71612"/>
            <a:ext cx="2631137" cy="2643206"/>
          </a:xfrm>
          <a:prstGeom prst="rect">
            <a:avLst/>
          </a:prstGeom>
          <a:noFill/>
        </p:spPr>
      </p:pic>
      <p:pic>
        <p:nvPicPr>
          <p:cNvPr id="4101" name="Picture 5" descr="H:\z internetu\image0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199745"/>
            <a:ext cx="3544340" cy="2658255"/>
          </a:xfrm>
          <a:prstGeom prst="ellipse">
            <a:avLst/>
          </a:prstGeom>
          <a:noFill/>
        </p:spPr>
      </p:pic>
      <p:pic>
        <p:nvPicPr>
          <p:cNvPr id="4102" name="Picture 6" descr="C:\Documents and Settings\Luboš\Local Settings\Temporary Internet Files\Content.IE5\ANCPYHU7\MCj033063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0"/>
            <a:ext cx="1249389" cy="1417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5680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rozmnožování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214422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Při líhnutí si mláďata prorazí skořápku vaječným zubem, který se po vylíhnutí ztrácí. Víš jak rozdělujeme ptáky podle chování po vylíhnutí?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7158" y="3071810"/>
            <a:ext cx="8855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Krmiví ptáci 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– po vylíhnutí pečují o </a:t>
            </a:r>
            <a:r>
              <a:rPr lang="cs-CZ" sz="2800" b="1" dirty="0" err="1" smtClean="0">
                <a:solidFill>
                  <a:srgbClr val="002060"/>
                </a:solidFill>
                <a:latin typeface="Arial Black" pitchFamily="34" charset="0"/>
              </a:rPr>
              <a:t>mláďa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-ta, zajišťují jim potravu.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Nekrmiví ptáci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– mláďata jsou po vylíhnutí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samostatná.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429132"/>
            <a:ext cx="1502734" cy="226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428596" y="6072206"/>
            <a:ext cx="5842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mládě puštíka obecného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28597" y="357166"/>
            <a:ext cx="8470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rozmnožování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14422"/>
            <a:ext cx="87177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Pokus se podle obrázku charakterizovat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mláďata krmivých a nekrmivých ptáků po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vylíhnutí.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9137" y="2643182"/>
            <a:ext cx="342902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785786" y="4857760"/>
            <a:ext cx="7358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krmivý pták                nekrmivý pták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vlaštovka obecná       lyska černá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2844" y="5715016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93517"/>
                </a:solidFill>
                <a:latin typeface="Arial Black" pitchFamily="34" charset="0"/>
              </a:rPr>
              <a:t>      </a:t>
            </a:r>
            <a:r>
              <a:rPr lang="cs-CZ" sz="2800" b="1" dirty="0" smtClean="0">
                <a:solidFill>
                  <a:srgbClr val="F90741"/>
                </a:solidFill>
                <a:latin typeface="Arial Black" pitchFamily="34" charset="0"/>
              </a:rPr>
              <a:t>holá, slepá,                opeřená, vidí,</a:t>
            </a:r>
            <a:br>
              <a:rPr lang="cs-CZ" sz="2800" b="1" dirty="0" smtClean="0">
                <a:solidFill>
                  <a:srgbClr val="F90741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90741"/>
                </a:solidFill>
                <a:latin typeface="Arial Black" pitchFamily="34" charset="0"/>
              </a:rPr>
              <a:t>      nesamostatná            samostatná </a:t>
            </a:r>
            <a:endParaRPr lang="cs-CZ" sz="2800" b="1" dirty="0">
              <a:solidFill>
                <a:srgbClr val="F9074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357166"/>
            <a:ext cx="6639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– péče o potomstvo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285860"/>
            <a:ext cx="8643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Jak se ptačí rodiče starají o své potomky?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2285992"/>
            <a:ext cx="393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93517"/>
                </a:solidFill>
                <a:latin typeface="Arial Black" pitchFamily="34" charset="0"/>
              </a:rPr>
              <a:t>Zajišťují potravu.</a:t>
            </a:r>
            <a:endParaRPr lang="cs-CZ" sz="2800" b="1" dirty="0">
              <a:solidFill>
                <a:srgbClr val="E93517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857364"/>
            <a:ext cx="2285989" cy="1714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500034" y="3357562"/>
            <a:ext cx="4043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90741"/>
                </a:solidFill>
                <a:latin typeface="Arial Black" pitchFamily="34" charset="0"/>
              </a:rPr>
              <a:t>Zajišťují obydlí.</a:t>
            </a:r>
            <a:endParaRPr lang="cs-CZ" sz="2800" b="1" dirty="0">
              <a:solidFill>
                <a:srgbClr val="F90741"/>
              </a:solidFill>
              <a:latin typeface="Arial Black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143248"/>
            <a:ext cx="2188561" cy="1638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ovéPole 7"/>
          <p:cNvSpPr txBox="1"/>
          <p:nvPr/>
        </p:nvSpPr>
        <p:spPr>
          <a:xfrm>
            <a:off x="428596" y="4714884"/>
            <a:ext cx="5447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90741"/>
                </a:solidFill>
                <a:latin typeface="Arial Black" pitchFamily="34" charset="0"/>
              </a:rPr>
              <a:t>Chrání před nepřáteli.</a:t>
            </a:r>
            <a:endParaRPr lang="cs-CZ" sz="2800" b="1" dirty="0">
              <a:solidFill>
                <a:srgbClr val="F90741"/>
              </a:solidFill>
              <a:latin typeface="Arial Black" pitchFamily="34" charset="0"/>
            </a:endParaRPr>
          </a:p>
        </p:txBody>
      </p:sp>
      <p:pic>
        <p:nvPicPr>
          <p:cNvPr id="3076" name="Picture 4" descr="C:\Documents and Settings\Luboš\Local Settings\Temporary Internet Files\Content.IE5\6R030Z2H\dglxasset[3].as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5000636"/>
            <a:ext cx="2293938" cy="1289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500042"/>
            <a:ext cx="625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Zápis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357298"/>
            <a:ext cx="664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stavba ptačího vajíčka:</a:t>
            </a:r>
            <a:endParaRPr lang="cs-CZ" sz="28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190633" cy="4401891"/>
          </a:xfrm>
          <a:prstGeom prst="rect">
            <a:avLst/>
          </a:prstGeom>
          <a:noFill/>
        </p:spPr>
      </p:pic>
      <p:sp>
        <p:nvSpPr>
          <p:cNvPr id="12" name="Šipka doprava 11"/>
          <p:cNvSpPr/>
          <p:nvPr/>
        </p:nvSpPr>
        <p:spPr>
          <a:xfrm>
            <a:off x="2928926" y="3429000"/>
            <a:ext cx="23574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643174" y="4000504"/>
            <a:ext cx="29289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857488" y="4500570"/>
            <a:ext cx="31432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2143108" y="6072206"/>
            <a:ext cx="42862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2071670" y="2928934"/>
            <a:ext cx="2857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786050" y="2571744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500298" y="2214554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4429124" y="1928802"/>
            <a:ext cx="4572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vápenatá skořápka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r>
              <a:rPr lang="cs-CZ" sz="2800" b="1" dirty="0" err="1" smtClean="0">
                <a:solidFill>
                  <a:srgbClr val="002060"/>
                </a:solidFill>
                <a:latin typeface="Arial Black" pitchFamily="34" charset="0"/>
              </a:rPr>
              <a:t>papírovitá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blána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poutko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bílek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  žloutek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     zárodečný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      terčík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        vzduchová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komůrka</a:t>
            </a:r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85728"/>
            <a:ext cx="1833009" cy="137636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500042"/>
            <a:ext cx="5529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Zápis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714488"/>
            <a:ext cx="8929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krmivý pták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: pečuje po vylíhnutí o mláďata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nekrmivý pták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: mláďata jsou po vylíhnutí </a:t>
            </a:r>
            <a:r>
              <a:rPr lang="cs-CZ" sz="2800" b="1" dirty="0" err="1" smtClean="0">
                <a:solidFill>
                  <a:srgbClr val="002060"/>
                </a:solidFill>
                <a:latin typeface="Arial Black" pitchFamily="34" charset="0"/>
              </a:rPr>
              <a:t>sa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</a:t>
            </a:r>
            <a:r>
              <a:rPr lang="cs-CZ" sz="2800" b="1" dirty="0" err="1" smtClean="0">
                <a:solidFill>
                  <a:srgbClr val="002060"/>
                </a:solidFill>
                <a:latin typeface="Arial Black" pitchFamily="34" charset="0"/>
              </a:rPr>
              <a:t>mostatná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péče o potomstvo</a:t>
            </a: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: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 zajištění potravy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 zajištění obydlí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 ochrana před predátory</a:t>
            </a:r>
          </a:p>
          <a:p>
            <a:endParaRPr lang="cs-CZ" sz="28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833009" cy="137636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500042"/>
            <a:ext cx="8572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</a:t>
            </a:r>
            <a:br>
              <a:rPr lang="cs-CZ" sz="72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</a:br>
            <a:r>
              <a:rPr lang="cs-CZ" sz="72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  vývoj a rozmnožování</a:t>
            </a:r>
            <a:endParaRPr lang="cs-CZ" sz="72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pic>
        <p:nvPicPr>
          <p:cNvPr id="1027" name="Picture 3" descr="C:\Documents and Settings\Luboš\Local Settings\Temporary Internet Files\Content.IE5\ANCPYHU7\dglxasset[5].asp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429000"/>
            <a:ext cx="2449512" cy="2328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00034" y="500042"/>
            <a:ext cx="5029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Procvičení učiva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00034" y="1357298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Doplň k obrázku Archeopteryxe ptačí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a plazí znaky.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786058"/>
            <a:ext cx="3484358" cy="2928958"/>
          </a:xfrm>
          <a:prstGeom prst="rect">
            <a:avLst/>
          </a:prstGeom>
          <a:noFill/>
        </p:spPr>
      </p:pic>
      <p:sp>
        <p:nvSpPr>
          <p:cNvPr id="6" name="Šipka doprava 5"/>
          <p:cNvSpPr/>
          <p:nvPr/>
        </p:nvSpPr>
        <p:spPr>
          <a:xfrm>
            <a:off x="5357818" y="3286124"/>
            <a:ext cx="157163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5929322" y="3714752"/>
            <a:ext cx="1214446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10800000">
            <a:off x="2214546" y="3286124"/>
            <a:ext cx="1714512" cy="142876"/>
          </a:xfrm>
          <a:prstGeom prst="rightArrow">
            <a:avLst/>
          </a:prstGeom>
          <a:solidFill>
            <a:srgbClr val="F6A7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0800000">
            <a:off x="2214546" y="5286388"/>
            <a:ext cx="1714512" cy="142876"/>
          </a:xfrm>
          <a:prstGeom prst="rightArrow">
            <a:avLst/>
          </a:prstGeom>
          <a:solidFill>
            <a:srgbClr val="F6A7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Šipka doprava 9"/>
          <p:cNvSpPr/>
          <p:nvPr/>
        </p:nvSpPr>
        <p:spPr>
          <a:xfrm rot="10800000">
            <a:off x="2285984" y="3786190"/>
            <a:ext cx="1714512" cy="142876"/>
          </a:xfrm>
          <a:prstGeom prst="rightArrow">
            <a:avLst/>
          </a:prstGeom>
          <a:solidFill>
            <a:srgbClr val="F6A7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Šipka doprava 10"/>
          <p:cNvSpPr/>
          <p:nvPr/>
        </p:nvSpPr>
        <p:spPr>
          <a:xfrm>
            <a:off x="3643306" y="4929198"/>
            <a:ext cx="3571900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500042"/>
            <a:ext cx="625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Procvičování učiva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357298"/>
            <a:ext cx="664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Popiš stavbu ptačího vajíčka.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190633" cy="4401891"/>
          </a:xfrm>
          <a:prstGeom prst="rect">
            <a:avLst/>
          </a:prstGeom>
          <a:noFill/>
        </p:spPr>
      </p:pic>
      <p:sp>
        <p:nvSpPr>
          <p:cNvPr id="12" name="Šipka doprava 11"/>
          <p:cNvSpPr/>
          <p:nvPr/>
        </p:nvSpPr>
        <p:spPr>
          <a:xfrm>
            <a:off x="2928926" y="3429000"/>
            <a:ext cx="23574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643174" y="4000504"/>
            <a:ext cx="29289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857488" y="4500570"/>
            <a:ext cx="31432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2143108" y="6072206"/>
            <a:ext cx="42862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2071670" y="2928934"/>
            <a:ext cx="2857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786050" y="2571744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500298" y="2214554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8" y="428604"/>
            <a:ext cx="766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Procvičení učiva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214422"/>
            <a:ext cx="8786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Doplň následující text: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Tokání můžeme označit jako ptačí …………. .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Po oplození začínají ptáci stavět  ………….. .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Na hnízdě ptáci vajíčka ……………… . Po 11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až 12 týdnech se líhnou ……………… . U krmivých ptáků jsou mláďata ………., ……….,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…………………… . Mláďata nekrmivých ptáků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jsou ………………, pokrytá ………………………..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a ………. . Rodiče zajišťují potomkům ……….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………..., ………………, ……………….. 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57158" y="357166"/>
            <a:ext cx="3776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vývoj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57158" y="1214422"/>
            <a:ext cx="88259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Ptáci mají řadu tělesných znaků společných s plazy – drápy, čelisti, suchá kůže,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vejco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-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rodost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…… . Nejstarším opeřeným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obratlov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-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cem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byl pravděpodobně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Archaeopteryx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litographica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(prapták litografický), jehož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zkamenělina byla nalezena v Německu v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Bavorsku.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786190"/>
            <a:ext cx="4026301" cy="284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3127850" cy="20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428604"/>
            <a:ext cx="4276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vývoj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42910" y="1571612"/>
            <a:ext cx="43522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E93517"/>
                </a:solidFill>
                <a:latin typeface="Arial Black" pitchFamily="34" charset="0"/>
              </a:rPr>
              <a:t>Archeopteryx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- patří mezi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ope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-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řené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dvounohé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dinosaury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57158" y="4286256"/>
            <a:ext cx="8643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F6A70A"/>
                </a:solidFill>
                <a:latin typeface="Arial Black" pitchFamily="34" charset="0"/>
              </a:rPr>
              <a:t>plazí znaky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:             </a:t>
            </a:r>
            <a:r>
              <a:rPr lang="cs-CZ" sz="2800" b="1" u="sng" dirty="0" smtClean="0">
                <a:solidFill>
                  <a:srgbClr val="F6A70A"/>
                </a:solidFill>
                <a:latin typeface="Arial Black" pitchFamily="34" charset="0"/>
              </a:rPr>
              <a:t>ptačí znaky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: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prsty a drápy na    . křídla a sáňky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křídlech                 . 4 prsty na zadní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kon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-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čelisti se zuby        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četině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ocas z obratlů       . peří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6142" y="1142984"/>
            <a:ext cx="34843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42910" y="2786058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  <a:latin typeface="Candara" pitchFamily="34" charset="0"/>
              </a:rPr>
              <a:t>Archeopteryx, 150 milionů let starý prapták, po sobě zanechal něco víc než jen otisk v kameni. Jeho fosilie totiž obsahuje i zbytky měkkých tkání. </a:t>
            </a:r>
          </a:p>
          <a:p>
            <a:r>
              <a:rPr lang="cs-CZ" b="1" dirty="0" smtClean="0">
                <a:solidFill>
                  <a:srgbClr val="002060"/>
                </a:solidFill>
                <a:latin typeface="Candara" pitchFamily="34" charset="0"/>
              </a:rPr>
              <a:t>Senzační objev je dílem mezinárodního týmu paleontologů, geochemiků a fyziků, kteří fosilii archeopteryxe  zkoumali v Kalifornii. Citlivá technika skenovací rentgenové fluorescenční analýzy (synchrotron rapid </a:t>
            </a:r>
            <a:r>
              <a:rPr lang="cs-CZ" b="1" dirty="0" err="1" smtClean="0">
                <a:solidFill>
                  <a:srgbClr val="002060"/>
                </a:solidFill>
                <a:latin typeface="Candara" pitchFamily="34" charset="0"/>
              </a:rPr>
              <a:t>scanning</a:t>
            </a:r>
            <a:r>
              <a:rPr lang="cs-CZ" b="1" dirty="0" smtClean="0">
                <a:solidFill>
                  <a:srgbClr val="002060"/>
                </a:solidFill>
                <a:latin typeface="Candara" pitchFamily="34" charset="0"/>
              </a:rPr>
              <a:t> X-</a:t>
            </a:r>
            <a:r>
              <a:rPr lang="cs-CZ" b="1" dirty="0" err="1" smtClean="0">
                <a:solidFill>
                  <a:srgbClr val="002060"/>
                </a:solidFill>
                <a:latin typeface="Candara" pitchFamily="34" charset="0"/>
              </a:rPr>
              <a:t>ray</a:t>
            </a:r>
            <a:r>
              <a:rPr lang="cs-CZ" b="1" dirty="0" smtClean="0">
                <a:solidFill>
                  <a:srgbClr val="002060"/>
                </a:solidFill>
                <a:latin typeface="Candara" pitchFamily="34" charset="0"/>
              </a:rPr>
              <a:t> fluorescence, SRS-XRF), při které se pomocí fluorescenčních rentgenových paprsků zkoumá distribuce chemických prvků ve vzorku, byla v případě fosilie archeopteryxe využita vůbec poprvé.</a:t>
            </a:r>
          </a:p>
          <a:p>
            <a:r>
              <a:rPr lang="cs-CZ" b="1" dirty="0" smtClean="0">
                <a:solidFill>
                  <a:srgbClr val="002060"/>
                </a:solidFill>
                <a:latin typeface="Candara" pitchFamily="34" charset="0"/>
              </a:rPr>
              <a:t>Výsledky skenování ukázaly, že to, co vědci dosud pokládali za pouhé otisky pomalu se rozkládajícího organického materiálu, se ve skutečnosti zcela liší od okolní horniny a obsahuje zbytky peří. Peří archeopteryxe obsahovalo fosfor a síru stejně jako peří moderních ptáků. V jeho kostech vědci našli vysokou koncentraci zinku a mědi, které jsou pro metabolismus ptáků klíčové.</a:t>
            </a:r>
            <a:endParaRPr lang="cs-CZ" b="1" dirty="0">
              <a:solidFill>
                <a:srgbClr val="002060"/>
              </a:solidFill>
              <a:latin typeface="Candara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357166"/>
            <a:ext cx="326754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 l="1057" b="11232"/>
          <a:stretch>
            <a:fillRect/>
          </a:stretch>
        </p:blipFill>
        <p:spPr bwMode="auto">
          <a:xfrm>
            <a:off x="4929190" y="428604"/>
            <a:ext cx="3313113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7158" y="571480"/>
            <a:ext cx="63597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Víš, co je to litografie?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Pokud ne klikni na obrázek.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790950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265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Zápis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643050"/>
            <a:ext cx="85011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  <a:t>Ptáci – vývoj a rozmnožování</a:t>
            </a:r>
            <a:br>
              <a:rPr lang="cs-CZ" sz="2800" b="1" u="sng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 ptáci se vyvinuli z ptačích předků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- Archeopteryx – vyhynulý živočich, který    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měl znaky plazů (drápy, prsty, ozubené </a:t>
            </a:r>
            <a:b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002060"/>
                </a:solidFill>
                <a:latin typeface="Arial Black" pitchFamily="34" charset="0"/>
              </a:rPr>
              <a:t>  čelisti) i ptáků (křídla, peří)</a:t>
            </a:r>
            <a:endParaRPr lang="cs-CZ" sz="28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85728"/>
            <a:ext cx="1833009" cy="1376365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6608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rozmnožování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85860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námluvy – tokání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oplození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26628" name="Picture 4" descr="C:\Documents and Settings\Luboš\Local Settings\Temporary Internet Files\Content.IE5\VB1ZVPCW\MC900434601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4357694"/>
            <a:ext cx="1454150" cy="1978025"/>
          </a:xfrm>
          <a:prstGeom prst="rect">
            <a:avLst/>
          </a:prstGeom>
          <a:noFill/>
        </p:spPr>
      </p:pic>
      <p:pic>
        <p:nvPicPr>
          <p:cNvPr id="26630" name="Picture 6" descr="C:\Documents and Settings\Luboš\Local Settings\Temporary Internet Files\Content.IE5\2BKDW7I3\MC900250399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3071810"/>
            <a:ext cx="1015675" cy="1125175"/>
          </a:xfrm>
          <a:prstGeom prst="rect">
            <a:avLst/>
          </a:prstGeom>
          <a:noFill/>
        </p:spPr>
      </p:pic>
      <p:sp>
        <p:nvSpPr>
          <p:cNvPr id="11" name="TextovéPole 10"/>
          <p:cNvSpPr txBox="1"/>
          <p:nvPr/>
        </p:nvSpPr>
        <p:spPr>
          <a:xfrm>
            <a:off x="357158" y="2714620"/>
            <a:ext cx="50794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stavba hnízda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snůška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vysedávání mláďat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57158" y="4572008"/>
            <a:ext cx="4135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líhnutí mláďat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. péče o potomstvo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26633" name="Picture 9" descr="C:\Documents and Settings\Luboš\Local Settings\Temporary Internet Files\Content.IE5\10KF9P8P\dglxasset[3].asp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142984"/>
            <a:ext cx="1682322" cy="1658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500042"/>
            <a:ext cx="6251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smtClean="0">
                <a:solidFill>
                  <a:srgbClr val="07F9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921 BT" pitchFamily="34" charset="0"/>
              </a:rPr>
              <a:t>Ptáci - rozmnožování</a:t>
            </a:r>
            <a:endParaRPr lang="cs-CZ" sz="4800" b="1" dirty="0">
              <a:solidFill>
                <a:srgbClr val="07F94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921 BT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357298"/>
            <a:ext cx="6644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Popiš stavbu ptačího vajíčka.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00240"/>
            <a:ext cx="3190633" cy="4401891"/>
          </a:xfrm>
          <a:prstGeom prst="rect">
            <a:avLst/>
          </a:prstGeom>
          <a:noFill/>
        </p:spPr>
      </p:pic>
      <p:sp>
        <p:nvSpPr>
          <p:cNvPr id="12" name="Šipka doprava 11"/>
          <p:cNvSpPr/>
          <p:nvPr/>
        </p:nvSpPr>
        <p:spPr>
          <a:xfrm>
            <a:off x="2928926" y="3429000"/>
            <a:ext cx="235745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>
            <a:off x="2643174" y="4000504"/>
            <a:ext cx="292895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857488" y="4500570"/>
            <a:ext cx="314327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2143108" y="6072206"/>
            <a:ext cx="428628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2071670" y="2928934"/>
            <a:ext cx="2857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2786050" y="2571744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doprava 19"/>
          <p:cNvSpPr/>
          <p:nvPr/>
        </p:nvSpPr>
        <p:spPr>
          <a:xfrm>
            <a:off x="2500298" y="2214554"/>
            <a:ext cx="164307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4429124" y="1928802"/>
            <a:ext cx="457203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vápenatá skořápka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</a:t>
            </a:r>
            <a:r>
              <a:rPr lang="cs-CZ" sz="2800" b="1" dirty="0" err="1" smtClean="0">
                <a:solidFill>
                  <a:srgbClr val="F6A70A"/>
                </a:solidFill>
                <a:latin typeface="Arial Black" pitchFamily="34" charset="0"/>
              </a:rPr>
              <a:t>papírovitá</a:t>
            </a: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blána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poutko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    bílek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       žloutek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          zárodečný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           terčík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/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             vzduchová</a:t>
            </a:r>
            <a:b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</a:br>
            <a:r>
              <a:rPr lang="cs-CZ" sz="2800" b="1" dirty="0" smtClean="0">
                <a:solidFill>
                  <a:srgbClr val="F6A70A"/>
                </a:solidFill>
                <a:latin typeface="Arial Black" pitchFamily="34" charset="0"/>
              </a:rPr>
              <a:t>                     komůrka</a:t>
            </a:r>
            <a:endParaRPr lang="cs-CZ" sz="2800" b="1" dirty="0">
              <a:solidFill>
                <a:srgbClr val="F6A70A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Vlastní 5">
      <a:dk1>
        <a:srgbClr val="00B0F0"/>
      </a:dk1>
      <a:lt1>
        <a:srgbClr val="0070C0"/>
      </a:lt1>
      <a:dk2>
        <a:srgbClr val="0070C0"/>
      </a:dk2>
      <a:lt2>
        <a:srgbClr val="00B0F0"/>
      </a:lt2>
      <a:accent1>
        <a:srgbClr val="00B0F0"/>
      </a:accent1>
      <a:accent2>
        <a:srgbClr val="00B0F0"/>
      </a:accent2>
      <a:accent3>
        <a:srgbClr val="00B0F0"/>
      </a:accent3>
      <a:accent4>
        <a:srgbClr val="0070C0"/>
      </a:accent4>
      <a:accent5>
        <a:srgbClr val="002060"/>
      </a:accent5>
      <a:accent6>
        <a:srgbClr val="002060"/>
      </a:accent6>
      <a:hlink>
        <a:srgbClr val="00B0F0"/>
      </a:hlink>
      <a:folHlink>
        <a:srgbClr val="002060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</TotalTime>
  <Words>281</Words>
  <Application>Microsoft Office PowerPoint</Application>
  <PresentationFormat>Předvádění na obrazovce (4:3)</PresentationFormat>
  <Paragraphs>68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Papír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29</cp:revision>
  <dcterms:created xsi:type="dcterms:W3CDTF">2010-05-12T18:55:34Z</dcterms:created>
  <dcterms:modified xsi:type="dcterms:W3CDTF">2010-06-22T19:26:14Z</dcterms:modified>
</cp:coreProperties>
</file>