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4AF2-B677-4B8C-BF3C-11A330797568}" type="datetimeFigureOut">
              <a:rPr lang="cs-CZ" smtClean="0"/>
              <a:pPr/>
              <a:t>22.6.2010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5C124-81B8-4DC4-959B-8C43B2F6C1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549275"/>
            <a:ext cx="5900738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258888" y="2565400"/>
          <a:ext cx="6524625" cy="830263"/>
        </p:xfrm>
        <a:graphic>
          <a:graphicData uri="http://schemas.openxmlformats.org/drawingml/2006/table">
            <a:tbl>
              <a:tblPr/>
              <a:tblGrid>
                <a:gridCol w="1835150"/>
                <a:gridCol w="4689475"/>
              </a:tblGrid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Příjemce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Základní škola, Třebechovice pod Orebem, okres Hradec Králové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9" name="Picture 3" descr="logozs1"/>
          <p:cNvPicPr>
            <a:picLocks noChangeAspect="1" noChangeArrowheads="1"/>
          </p:cNvPicPr>
          <p:nvPr/>
        </p:nvPicPr>
        <p:blipFill>
          <a:blip r:embed="rId3">
            <a:lum bright="90000" contrast="80000"/>
          </a:blip>
          <a:srcRect/>
          <a:stretch>
            <a:fillRect/>
          </a:stretch>
        </p:blipFill>
        <p:spPr bwMode="auto">
          <a:xfrm>
            <a:off x="3348038" y="2636838"/>
            <a:ext cx="5715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258888" y="3789363"/>
          <a:ext cx="6553200" cy="793751"/>
        </p:xfrm>
        <a:graphic>
          <a:graphicData uri="http://schemas.openxmlformats.org/drawingml/2006/table">
            <a:tbl>
              <a:tblPr/>
              <a:tblGrid>
                <a:gridCol w="2738437"/>
                <a:gridCol w="3814763"/>
              </a:tblGrid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Registrační číslo projektu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CZ.1.07/1.1.05/02.0010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Název projektu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Digitalizace výuky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Číslo prioritní osy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1/1.1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258888" y="4941888"/>
          <a:ext cx="6553200" cy="863600"/>
        </p:xfrm>
        <a:graphic>
          <a:graphicData uri="http://schemas.openxmlformats.org/drawingml/2006/table">
            <a:tbl>
              <a:tblPr/>
              <a:tblGrid>
                <a:gridCol w="2482850"/>
                <a:gridCol w="407035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Předmět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Přírodopis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Téma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Ptáci - chování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sedmý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Mgr. Lenka Pechová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500042"/>
            <a:ext cx="857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Dokážeš určit, který zobák a proč patří ptákům </a:t>
            </a:r>
            <a:r>
              <a:rPr lang="cs-CZ" sz="2800" b="1" dirty="0" err="1" smtClean="0">
                <a:solidFill>
                  <a:srgbClr val="002060"/>
                </a:solidFill>
                <a:latin typeface="+mj-lt"/>
              </a:rPr>
              <a:t>hmyzo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žravým a který semenožravým?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29432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214554"/>
            <a:ext cx="4576149" cy="315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428596" y="5357826"/>
            <a:ext cx="3542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semenožravý</a:t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silný k rozbití slupky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dlask tlustozobý</a:t>
            </a:r>
            <a:endParaRPr lang="cs-CZ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6248" y="5357826"/>
            <a:ext cx="5240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hmyzožravý</a:t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úzký pro zachycení hmyzu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sýkora koňadra</a:t>
            </a:r>
            <a:endParaRPr lang="cs-CZ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285728"/>
            <a:ext cx="486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Spoj správně pojmy s obrázky.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2152453" cy="2003437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4572008"/>
            <a:ext cx="1680366" cy="2071684"/>
          </a:xfrm>
          <a:prstGeom prst="rect">
            <a:avLst/>
          </a:prstGeo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8236" y="928671"/>
            <a:ext cx="1880449" cy="2214578"/>
          </a:xfrm>
          <a:prstGeom prst="rect">
            <a:avLst/>
          </a:prstGeom>
          <a:noFill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3714752"/>
            <a:ext cx="1381125" cy="16859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571868" y="2071678"/>
            <a:ext cx="23727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veslovací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kráčivá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spár (dravci)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plovací noha</a:t>
            </a:r>
            <a:endParaRPr lang="cs-CZ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857496"/>
            <a:ext cx="233088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5286388"/>
            <a:ext cx="1928806" cy="14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142852"/>
            <a:ext cx="1800191" cy="19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5143512"/>
            <a:ext cx="2093829" cy="15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Přímá spojovací šipka 15"/>
          <p:cNvCxnSpPr/>
          <p:nvPr/>
        </p:nvCxnSpPr>
        <p:spPr>
          <a:xfrm>
            <a:off x="5643570" y="3286124"/>
            <a:ext cx="1857388" cy="135732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rot="16200000" flipV="1">
            <a:off x="1607323" y="2464587"/>
            <a:ext cx="3214710" cy="128588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rot="5400000">
            <a:off x="2214546" y="3071810"/>
            <a:ext cx="3214710" cy="17859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072066" y="2714620"/>
            <a:ext cx="1785950" cy="121444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1746234" cy="2111898"/>
          </a:xfrm>
          <a:prstGeom prst="rect">
            <a:avLst/>
          </a:prstGeom>
          <a:noFill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714488"/>
            <a:ext cx="2087562" cy="1320800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3286124"/>
            <a:ext cx="1654161" cy="210829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143240" y="1500174"/>
            <a:ext cx="272625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závěsná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lemovaná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šplhavá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err="1" smtClean="0">
                <a:solidFill>
                  <a:srgbClr val="C00000"/>
                </a:solidFill>
                <a:latin typeface="+mj-lt"/>
              </a:rPr>
              <a:t>syndaktylní</a:t>
            </a: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noha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(srůstají prsty)</a:t>
            </a:r>
            <a:endParaRPr lang="cs-CZ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42852"/>
            <a:ext cx="1956955" cy="17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643446"/>
            <a:ext cx="1911349" cy="200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5500702"/>
            <a:ext cx="2024056" cy="121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3500438"/>
            <a:ext cx="1443036" cy="284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57290" y="5214950"/>
            <a:ext cx="2285897" cy="1517644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357166"/>
            <a:ext cx="2071702" cy="15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Přímá spojovací šipka 13"/>
          <p:cNvCxnSpPr/>
          <p:nvPr/>
        </p:nvCxnSpPr>
        <p:spPr>
          <a:xfrm>
            <a:off x="4500562" y="1928802"/>
            <a:ext cx="2643206" cy="85725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rot="10800000">
            <a:off x="2214546" y="2000240"/>
            <a:ext cx="1285884" cy="78581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rot="5400000">
            <a:off x="1607323" y="3750471"/>
            <a:ext cx="2000264" cy="17859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857884" y="4214818"/>
            <a:ext cx="1428760" cy="1428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233088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285992"/>
            <a:ext cx="1800191" cy="193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1928806" cy="14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72074"/>
            <a:ext cx="2093829" cy="15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42852"/>
            <a:ext cx="2071702" cy="15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1785926"/>
            <a:ext cx="1443036" cy="284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142852"/>
            <a:ext cx="1956955" cy="17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4500570"/>
            <a:ext cx="1911349" cy="200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2643174" y="357166"/>
            <a:ext cx="578647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potápka                  rorýs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roháč                       obecný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rybák                        sokol 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obecný                     stěhovavý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kachna             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divoká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                  žluna   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                 zelená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vrabec                      ledňáček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domácí                     říční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285728"/>
            <a:ext cx="6786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- tahy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85720" y="1214422"/>
            <a:ext cx="885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Víš proč můžeš vidět na podzim velká ptačí hejna posedávající na stromech nebo drátech?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5720" y="2000240"/>
            <a:ext cx="6563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Houfují se před odletem do teplých krajin.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85720" y="2428868"/>
            <a:ext cx="654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Co vede ptáky k tomuto způsobu chování?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85720" y="2857496"/>
            <a:ext cx="6689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Nedostatek potravy, změna délky dne. 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5720" y="3286124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Čím se ptáci při svých tazích pravděpodobně řídí?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5720" y="3643314"/>
            <a:ext cx="8654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Magnetickým polem Země, postavením Měsíce, Slunce,</a:t>
            </a:r>
            <a:b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hvězd, směrem vodních toků….????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714884"/>
            <a:ext cx="4867275" cy="190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4282" y="357166"/>
            <a:ext cx="6730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- tahy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85728"/>
            <a:ext cx="2576514" cy="136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14282" y="1571612"/>
            <a:ext cx="85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Jak označujeme ptáky, kteří na zimu odlétají do teplých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krajin?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57290" y="2000240"/>
            <a:ext cx="313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Tažní – stěhovaví.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2428868"/>
            <a:ext cx="8248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Ptáci, kteří neopouští svá hnízdiště a zůstávají na nich po celý rok jsou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stálí.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Ptáci, kteří po ukončení hnízdění přeletují po širším okolí jsou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potulní.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500570"/>
            <a:ext cx="27846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4500570"/>
            <a:ext cx="238126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4429132"/>
            <a:ext cx="2164825" cy="190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214282" y="3643314"/>
            <a:ext cx="840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Který z ptáků je stálý, tažný, potulný, jaké ptačí druhy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jsou na obrázcích?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5720" y="6215082"/>
            <a:ext cx="86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vlaštovka - </a:t>
            </a:r>
            <a:r>
              <a:rPr lang="cs-CZ" sz="2800" b="1" dirty="0" smtClean="0">
                <a:solidFill>
                  <a:srgbClr val="00B050"/>
                </a:solidFill>
                <a:latin typeface="+mj-lt"/>
              </a:rPr>
              <a:t>tažný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sýkora - </a:t>
            </a:r>
            <a:r>
              <a:rPr lang="cs-CZ" sz="2800" b="1" dirty="0" smtClean="0">
                <a:solidFill>
                  <a:srgbClr val="00B050"/>
                </a:solidFill>
                <a:latin typeface="+mj-lt"/>
              </a:rPr>
              <a:t>stálý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sojka - </a:t>
            </a:r>
            <a:r>
              <a:rPr lang="cs-CZ" sz="2800" b="1" dirty="0" smtClean="0">
                <a:solidFill>
                  <a:srgbClr val="00B050"/>
                </a:solidFill>
                <a:latin typeface="+mj-lt"/>
              </a:rPr>
              <a:t>potulný</a:t>
            </a:r>
            <a:endParaRPr lang="cs-CZ" sz="2800" b="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76287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071670" y="357166"/>
            <a:ext cx="523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Mapa ptačích tahů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357166"/>
            <a:ext cx="622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- dorozumívání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85852" y="2071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57158" y="1285860"/>
            <a:ext cx="5902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Ptáci se mezi sebou dorozumívají: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hlasovými projevy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postoji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předváděním nápadných částí těla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4290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720" y="285728"/>
            <a:ext cx="853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- dorozumívání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85720" y="1071546"/>
            <a:ext cx="5617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Druhy hlasových projevů ptáků: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7158" y="164305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vábení: krátké, tiché, opakované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357554" y="5643578"/>
          <a:ext cx="304800" cy="304800"/>
        </p:xfrm>
        <a:graphic>
          <a:graphicData uri="http://schemas.openxmlformats.org/presentationml/2006/ole">
            <p:oleObj spid="_x0000_s1026" name="Dokument programu Záznam zvuku" r:id="rId3" imgW="304520" imgH="304520" progId="SoundRec">
              <p:embed/>
            </p:oleObj>
          </a:graphicData>
        </a:graphic>
      </p:graphicFrame>
      <p:graphicFrame>
        <p:nvGraphicFramePr>
          <p:cNvPr id="1027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8596" y="5715016"/>
          <a:ext cx="304800" cy="304800"/>
        </p:xfrm>
        <a:graphic>
          <a:graphicData uri="http://schemas.openxmlformats.org/presentationml/2006/ole">
            <p:oleObj spid="_x0000_s1027" name="Dokument programu Záznam zvuku" r:id="rId4" imgW="304520" imgH="304520" progId="SoundRec">
              <p:embed/>
            </p:oleObj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714752"/>
            <a:ext cx="219239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3714752"/>
            <a:ext cx="2439618" cy="22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33" name="Objec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00826" y="5643578"/>
          <a:ext cx="304800" cy="304800"/>
        </p:xfrm>
        <a:graphic>
          <a:graphicData uri="http://schemas.openxmlformats.org/presentationml/2006/ole">
            <p:oleObj spid="_x0000_s1033" name="Dokument programu Záznam zvuku" r:id="rId7" imgW="304520" imgH="304520" progId="SoundRec">
              <p:embed/>
            </p:oleObj>
          </a:graphicData>
        </a:graphic>
      </p:graphicFrame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3571876"/>
            <a:ext cx="1882589" cy="240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357158" y="2143116"/>
            <a:ext cx="363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varování: výrazné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7158" y="2571744"/>
            <a:ext cx="6929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zpěv: charakteristický pro určitý druh,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 většinou zpívají jen samci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039" name="Object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286512" y="2786058"/>
          <a:ext cx="304800" cy="304800"/>
        </p:xfrm>
        <a:graphic>
          <a:graphicData uri="http://schemas.openxmlformats.org/presentationml/2006/ole">
            <p:oleObj spid="_x0000_s1039" name="Dokument programu Záznam zvuku" r:id="rId9" imgW="304520" imgH="304520" progId="SoundRec">
              <p:embed/>
            </p:oleObj>
          </a:graphicData>
        </a:graphic>
      </p:graphicFrame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64" y="512932"/>
            <a:ext cx="2214578" cy="24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285728"/>
            <a:ext cx="2512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Zápis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7158" y="1000108"/>
            <a:ext cx="8572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solidFill>
                  <a:srgbClr val="002060"/>
                </a:solidFill>
                <a:latin typeface="+mj-lt"/>
              </a:rPr>
              <a:t>Ptáci – chování</a:t>
            </a:r>
            <a:br>
              <a:rPr lang="cs-CZ" sz="2800" b="1" u="sng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u="sng" dirty="0" smtClean="0">
                <a:solidFill>
                  <a:srgbClr val="002060"/>
                </a:solidFill>
                <a:latin typeface="+mj-lt"/>
              </a:rPr>
              <a:t>potrava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: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masožraví (výr velký)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všežraví (kachna divoká)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býložraví (husa velká)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pro získávání potravy přizpůsobený </a:t>
            </a:r>
            <a:r>
              <a:rPr lang="cs-CZ" sz="2800" b="1" u="sng" dirty="0" smtClean="0">
                <a:solidFill>
                  <a:srgbClr val="002060"/>
                </a:solidFill>
                <a:latin typeface="+mj-lt"/>
              </a:rPr>
              <a:t>zobák i končetiny</a:t>
            </a:r>
            <a:br>
              <a:rPr lang="cs-CZ" sz="2800" b="1" u="sng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semenožraví: silný zobák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hmyzožraví: úzký zobák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u="sng" dirty="0" smtClean="0">
                <a:solidFill>
                  <a:srgbClr val="002060"/>
                </a:solidFill>
                <a:latin typeface="+mj-lt"/>
              </a:rPr>
              <a:t>ptačí tahy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: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instinktivní chování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- tažní (= stěhovaví) ptáci: odlétají do teplých krajin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  (vlaštovka obecná)</a:t>
            </a:r>
            <a:endParaRPr lang="cs-CZ" sz="2800" b="1" u="sng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2" descr="C:\Documents and Settings\Luboš\Plocha\Lenka\Obojž. obrázky\a446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42852"/>
            <a:ext cx="1617370" cy="121444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357166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</a:t>
            </a:r>
            <a:br>
              <a:rPr lang="cs-CZ" sz="7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</a:br>
            <a:r>
              <a:rPr lang="cs-CZ" sz="7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         - chování</a:t>
            </a:r>
            <a:endParaRPr lang="cs-CZ" sz="7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00372"/>
            <a:ext cx="739368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857232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- stálí ptáci: zůstávají po celý rok (sýkora koňadra)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- potulní ptáci: po ukončení hnízdění se pohybují na větším 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   území (sojka obecná)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u="sng" dirty="0" smtClean="0">
                <a:solidFill>
                  <a:srgbClr val="002060"/>
                </a:solidFill>
                <a:latin typeface="+mj-lt"/>
              </a:rPr>
              <a:t>dorozumívání ptáků</a:t>
            </a: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: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- hlasové projevy (varování, zpěv, vábení)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- postoje</a:t>
            </a:r>
            <a:br>
              <a:rPr lang="cs-CZ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400" b="1" dirty="0" smtClean="0">
                <a:solidFill>
                  <a:srgbClr val="002060"/>
                </a:solidFill>
                <a:latin typeface="+mj-lt"/>
              </a:rPr>
              <a:t>- předvádění nápadných částí těla</a:t>
            </a:r>
            <a:endParaRPr lang="cs-CZ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C:\Documents and Settings\Luboš\Plocha\Lenka\Obojž. obrázky\a446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142852"/>
            <a:ext cx="1617370" cy="121444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285728"/>
            <a:ext cx="6310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Procvičování učiva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85720" y="1071546"/>
            <a:ext cx="82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Rozděl uvedené ptačí druhy na stálé a stěhovavé. Ke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stálým udělej křížek, ke stěhovavým hvězdičku.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1472" y="2214554"/>
            <a:ext cx="79296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sýkora koňadra                              kavka obecná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   skřivan polní 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                                             káně lesní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čáp bílý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kachna divoká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                                  čejka chocholatá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výr velký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datel černý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                        drozd zpěvný</a:t>
            </a:r>
            <a:br>
              <a:rPr lang="cs-CZ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                                                     </a:t>
            </a:r>
            <a:endParaRPr lang="cs-CZ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C:\Documents and Settings\Luboš\Local Settings\Temporary Internet Files\Content.IE5\2BKDW7I3\dglxasset[2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000372"/>
            <a:ext cx="485760" cy="491316"/>
          </a:xfrm>
          <a:prstGeom prst="rect">
            <a:avLst/>
          </a:prstGeom>
          <a:noFill/>
        </p:spPr>
      </p:pic>
      <p:pic>
        <p:nvPicPr>
          <p:cNvPr id="7" name="Picture 2" descr="C:\Documents and Settings\Luboš\Local Settings\Temporary Internet Files\Content.IE5\2BKDW7I3\dglxasset[2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714884"/>
            <a:ext cx="485760" cy="491316"/>
          </a:xfrm>
          <a:prstGeom prst="rect">
            <a:avLst/>
          </a:prstGeom>
          <a:noFill/>
        </p:spPr>
      </p:pic>
      <p:pic>
        <p:nvPicPr>
          <p:cNvPr id="8" name="Picture 2" descr="C:\Documents and Settings\Luboš\Local Settings\Temporary Internet Files\Content.IE5\2BKDW7I3\dglxasset[2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6000768"/>
            <a:ext cx="485760" cy="491316"/>
          </a:xfrm>
          <a:prstGeom prst="rect">
            <a:avLst/>
          </a:prstGeom>
          <a:noFill/>
        </p:spPr>
      </p:pic>
      <p:pic>
        <p:nvPicPr>
          <p:cNvPr id="9" name="Picture 2" descr="C:\Documents and Settings\Luboš\Local Settings\Temporary Internet Files\Content.IE5\2BKDW7I3\dglxasset[2].as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929066"/>
            <a:ext cx="485760" cy="491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8596" y="357166"/>
            <a:ext cx="8055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Procvičování učiva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8596" y="1142984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Podle tvaru zobáku urči, zda je pták převážně </a:t>
            </a: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>semeno-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>žravý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 nebo </a:t>
            </a: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hmyzožravý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, urči i druh ptáka.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85992"/>
            <a:ext cx="17287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357430"/>
            <a:ext cx="1527570" cy="165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429132"/>
            <a:ext cx="1791917" cy="165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2428868"/>
            <a:ext cx="1569141" cy="15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500570"/>
            <a:ext cx="2667417" cy="162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500570"/>
            <a:ext cx="2575721" cy="163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500034" y="4000504"/>
            <a:ext cx="8643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>dlask tlustozobý                                         pěnkava obecná</a:t>
            </a:r>
            <a:br>
              <a:rPr lang="cs-CZ" sz="2800" b="1" dirty="0" smtClean="0">
                <a:solidFill>
                  <a:srgbClr val="92D05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92D05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92D05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92D05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92D05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92D050"/>
                </a:solidFill>
                <a:latin typeface="+mj-lt"/>
              </a:rPr>
              <a:t>sojka obecná                               </a:t>
            </a:r>
            <a:endParaRPr lang="cs-CZ" sz="28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57158" y="4000504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                                  sýkora parukářka</a:t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                                   konipas bílý                rákosník obecný</a:t>
            </a:r>
            <a:endParaRPr lang="cs-CZ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428604"/>
            <a:ext cx="325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Opakování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428868"/>
            <a:ext cx="30003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357158" y="1285860"/>
            <a:ext cx="3378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Popiš kostru ptáka.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5572132" y="2928934"/>
            <a:ext cx="20002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0800000">
            <a:off x="2285984" y="3429000"/>
            <a:ext cx="15001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0800000">
            <a:off x="2643174" y="3214686"/>
            <a:ext cx="15001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0800000">
            <a:off x="2714612" y="4357694"/>
            <a:ext cx="15001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0800000">
            <a:off x="3143240" y="5715016"/>
            <a:ext cx="15001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0800000">
            <a:off x="2786050" y="5000636"/>
            <a:ext cx="150019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4857752" y="4500570"/>
            <a:ext cx="20002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 descr="C:\Documents and Settings\Luboš\Local Settings\Temporary Internet Files\Content.IE5\2BKDW7I3\dglxasset[1].asp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42852"/>
            <a:ext cx="1362075" cy="190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8596" y="500042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Opakování</a:t>
            </a:r>
            <a:endParaRPr lang="cs-CZ" sz="4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rendon Blk BT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0034" y="1357298"/>
            <a:ext cx="386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66"/>
                </a:solidFill>
                <a:latin typeface="+mj-lt"/>
              </a:rPr>
              <a:t>Spoj text s obrázkem:</a:t>
            </a:r>
            <a:endParaRPr lang="cs-CZ" sz="28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1620838" cy="36004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0628" y="2857496"/>
            <a:ext cx="1188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brk</a:t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osten</a:t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cs-CZ" sz="2800" b="1" dirty="0" smtClean="0">
                <a:solidFill>
                  <a:srgbClr val="FF000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FF0000"/>
                </a:solidFill>
                <a:latin typeface="+mj-lt"/>
              </a:rPr>
              <a:t>prapor</a:t>
            </a:r>
            <a:endParaRPr lang="cs-CZ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42" name="Picture 2" descr="C:\Documents and Settings\Luboš\Local Settings\Temporary Internet Files\Content.IE5\2BKDW7I3\dglxasset[1].asp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13" y="755650"/>
            <a:ext cx="1362075" cy="190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285728"/>
            <a:ext cx="437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s921 BT" pitchFamily="34" charset="0"/>
              </a:rPr>
              <a:t>Ptáci - potrava</a:t>
            </a:r>
            <a:endParaRPr lang="cs-CZ" sz="4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s921 BT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14282" y="1285860"/>
            <a:ext cx="8715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Ptáci spotřebují velké množství potravy, protože mají velký výdej energie a potravu rychle tráví. Podle druhu potravy je dělíme na </a:t>
            </a:r>
            <a:r>
              <a:rPr lang="cs-CZ" sz="2800" b="1" dirty="0" smtClean="0">
                <a:solidFill>
                  <a:srgbClr val="C00000"/>
                </a:solidFill>
                <a:latin typeface="+mj-lt"/>
              </a:rPr>
              <a:t>býložravé, masožravé a všežravé</a:t>
            </a: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.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Pro získávání potravy mají uzpůsobený zobák i končetiny.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149725"/>
            <a:ext cx="3095625" cy="2084388"/>
          </a:xfrm>
          <a:prstGeom prst="rect">
            <a:avLst/>
          </a:prstGeom>
          <a:noFill/>
        </p:spPr>
      </p:pic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124075" y="3357563"/>
            <a:ext cx="2303463" cy="465137"/>
          </a:xfrm>
          <a:prstGeom prst="wedgeRectCallout">
            <a:avLst>
              <a:gd name="adj1" fmla="val -37593"/>
              <a:gd name="adj2" fmla="val 158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  <a:latin typeface="+mj-lt"/>
              </a:rPr>
              <a:t>trhání masité kořisti</a:t>
            </a:r>
            <a:endParaRPr lang="cs-CZ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43248"/>
            <a:ext cx="2500330" cy="3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7286644" y="4572008"/>
            <a:ext cx="2188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sokol</a:t>
            </a:r>
            <a:br>
              <a:rPr lang="cs-CZ" sz="2800" b="1" dirty="0" smtClean="0">
                <a:solidFill>
                  <a:srgbClr val="002060"/>
                </a:solidFill>
                <a:latin typeface="+mj-lt"/>
              </a:rPr>
            </a:br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stěhovavý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928670"/>
            <a:ext cx="2528888" cy="1603375"/>
          </a:xfrm>
          <a:prstGeom prst="rect">
            <a:avLst/>
          </a:prstGeom>
          <a:noFill/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3714744" y="285728"/>
            <a:ext cx="2590801" cy="504825"/>
          </a:xfrm>
          <a:prstGeom prst="wedgeRectCallout">
            <a:avLst>
              <a:gd name="adj1" fmla="val 44162"/>
              <a:gd name="adj2" fmla="val 1886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sbírání semen a plodů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3976692" cy="264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928662" y="3500438"/>
            <a:ext cx="42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holub hřivnáč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500570"/>
            <a:ext cx="2700338" cy="1546225"/>
          </a:xfrm>
          <a:prstGeom prst="rect">
            <a:avLst/>
          </a:prstGeom>
          <a:noFill/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1357290" y="6072206"/>
            <a:ext cx="2857520" cy="504825"/>
          </a:xfrm>
          <a:prstGeom prst="wedgeRectCallout">
            <a:avLst>
              <a:gd name="adj1" fmla="val -52574"/>
              <a:gd name="adj2" fmla="val -1716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chytání létajícího hmyzu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71876"/>
            <a:ext cx="4376377" cy="260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5786446" y="628652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lelek lesní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2862262" cy="1406525"/>
          </a:xfrm>
          <a:prstGeom prst="rect">
            <a:avLst/>
          </a:prstGeom>
          <a:noFill/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0042"/>
            <a:ext cx="2495550" cy="1885950"/>
          </a:xfrm>
          <a:prstGeom prst="rect">
            <a:avLst/>
          </a:prstGeom>
          <a:noFill/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3357554" y="1071546"/>
            <a:ext cx="2665413" cy="538163"/>
          </a:xfrm>
          <a:prstGeom prst="wedgeRectCallout">
            <a:avLst>
              <a:gd name="adj1" fmla="val -63102"/>
              <a:gd name="adj2" fmla="val 1458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cs-CZ"/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3214678" y="1071546"/>
            <a:ext cx="2857520" cy="576263"/>
          </a:xfrm>
          <a:prstGeom prst="wedgeRectCallout">
            <a:avLst>
              <a:gd name="adj1" fmla="val 58755"/>
              <a:gd name="adj2" fmla="val 1276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filtrování potravy ze dna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714621"/>
            <a:ext cx="4143404" cy="282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714620"/>
            <a:ext cx="3941932" cy="28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428728" y="6000768"/>
            <a:ext cx="660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lžičák pestrý                        plameňák růžový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20955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utoShape 21"/>
          <p:cNvSpPr>
            <a:spLocks noChangeArrowheads="1"/>
          </p:cNvSpPr>
          <p:nvPr/>
        </p:nvSpPr>
        <p:spPr bwMode="auto">
          <a:xfrm>
            <a:off x="2285984" y="500042"/>
            <a:ext cx="2714644" cy="465137"/>
          </a:xfrm>
          <a:prstGeom prst="wedgeRectCallout">
            <a:avLst>
              <a:gd name="adj1" fmla="val -37593"/>
              <a:gd name="adj2" fmla="val 158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vybírání semen z plodů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57166"/>
            <a:ext cx="3429004" cy="25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6000760" y="2928934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křivka obecná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143380"/>
            <a:ext cx="3794125" cy="1473200"/>
          </a:xfrm>
          <a:prstGeom prst="rect">
            <a:avLst/>
          </a:prstGeom>
          <a:noFill/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4929190" y="6215082"/>
            <a:ext cx="3668715" cy="503238"/>
          </a:xfrm>
          <a:prstGeom prst="wedgeRectCallout">
            <a:avLst>
              <a:gd name="adj1" fmla="val -63134"/>
              <a:gd name="adj2" fmla="val -1342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harpunování vodních živočichů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714752"/>
            <a:ext cx="3571874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785786" y="6143644"/>
            <a:ext cx="340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volavka popelavá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14422"/>
            <a:ext cx="3600450" cy="1360487"/>
          </a:xfrm>
          <a:prstGeom prst="rect">
            <a:avLst/>
          </a:prstGeom>
          <a:noFill/>
        </p:spPr>
      </p:pic>
      <p:sp>
        <p:nvSpPr>
          <p:cNvPr id="3" name="AutoShape 18"/>
          <p:cNvSpPr>
            <a:spLocks noChangeArrowheads="1"/>
          </p:cNvSpPr>
          <p:nvPr/>
        </p:nvSpPr>
        <p:spPr bwMode="auto">
          <a:xfrm>
            <a:off x="5500694" y="500042"/>
            <a:ext cx="2786082" cy="465137"/>
          </a:xfrm>
          <a:prstGeom prst="wedgeRectCallout">
            <a:avLst>
              <a:gd name="adj1" fmla="val -45056"/>
              <a:gd name="adj2" fmla="val 1540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sběr hmyzu z vlhké půdy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35964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257174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sluka lesní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786322"/>
            <a:ext cx="2879725" cy="1411288"/>
          </a:xfrm>
          <a:prstGeom prst="rect">
            <a:avLst/>
          </a:prstGeom>
          <a:noFill/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928926" y="4000504"/>
            <a:ext cx="1571636" cy="465138"/>
          </a:xfrm>
          <a:prstGeom prst="wedgeRectCallout">
            <a:avLst>
              <a:gd name="adj1" fmla="val -84134"/>
              <a:gd name="adj2" fmla="val 1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sběr hmyzu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286124"/>
            <a:ext cx="4224628" cy="247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5572132" y="6000768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+mj-lt"/>
              </a:rPr>
              <a:t>kukačka obecná</a:t>
            </a:r>
            <a:endParaRPr lang="cs-CZ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Motiv sady Office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368</Words>
  <Application>Microsoft Office PowerPoint</Application>
  <PresentationFormat>Předvádění na obrazovce (4:3)</PresentationFormat>
  <Paragraphs>81</Paragraphs>
  <Slides>22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4" baseType="lpstr">
      <vt:lpstr>Motiv sady Office</vt:lpstr>
      <vt:lpstr>Dokument programu Záznam zvuku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</vt:vector>
  </TitlesOfParts>
  <Company>Boerner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Lubomír Pech</dc:creator>
  <cp:lastModifiedBy>Lubomír Pech</cp:lastModifiedBy>
  <cp:revision>40</cp:revision>
  <dcterms:created xsi:type="dcterms:W3CDTF">2010-05-12T18:58:19Z</dcterms:created>
  <dcterms:modified xsi:type="dcterms:W3CDTF">2010-06-22T19:27:27Z</dcterms:modified>
</cp:coreProperties>
</file>