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301" r:id="rId2"/>
    <p:sldId id="257" r:id="rId3"/>
    <p:sldId id="258" r:id="rId4"/>
    <p:sldId id="259" r:id="rId5"/>
    <p:sldId id="260" r:id="rId6"/>
    <p:sldId id="261" r:id="rId7"/>
    <p:sldId id="256" r:id="rId8"/>
    <p:sldId id="262" r:id="rId9"/>
    <p:sldId id="290" r:id="rId10"/>
    <p:sldId id="270" r:id="rId11"/>
    <p:sldId id="272" r:id="rId12"/>
    <p:sldId id="293" r:id="rId13"/>
    <p:sldId id="267" r:id="rId14"/>
    <p:sldId id="291" r:id="rId15"/>
    <p:sldId id="294" r:id="rId16"/>
    <p:sldId id="292" r:id="rId17"/>
    <p:sldId id="288" r:id="rId18"/>
    <p:sldId id="295" r:id="rId19"/>
    <p:sldId id="296" r:id="rId20"/>
    <p:sldId id="297" r:id="rId21"/>
    <p:sldId id="298" r:id="rId22"/>
    <p:sldId id="299" r:id="rId23"/>
    <p:sldId id="30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79"/>
    <a:srgbClr val="B7DF8F"/>
    <a:srgbClr val="F1D3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22" autoAdjust="0"/>
    <p:restoredTop sz="94660"/>
  </p:normalViewPr>
  <p:slideViewPr>
    <p:cSldViewPr>
      <p:cViewPr varScale="1">
        <p:scale>
          <a:sx n="70" d="100"/>
          <a:sy n="70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EC63-6BC4-47CA-9634-A26EE0FBB6BF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15D32-67BA-40D8-B186-66F595DC03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7E25E-D1F3-4D43-A58B-AD42D6BA9603}" type="slidenum">
              <a:rPr lang="cs-CZ"/>
              <a:pPr/>
              <a:t>10</a:t>
            </a:fld>
            <a:endParaRPr lang="cs-CZ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AB955-7D4C-4FE7-A511-75775DD65DB9}" type="slidenum">
              <a:rPr lang="cs-CZ"/>
              <a:pPr/>
              <a:t>11</a:t>
            </a:fld>
            <a:endParaRPr lang="cs-CZ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CB81CA-D77E-4C3F-9F03-76F638774214}" type="slidenum">
              <a:rPr lang="en-GB"/>
              <a:pPr/>
              <a:t>17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1788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69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145F59-803A-480F-A167-5E6CF226CD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EAD40A-7875-4421-8C04-B461009448A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B57D2-3F04-4226-AA7B-18D67D10F4C6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F55-5B54-4417-98CB-B4E4552DD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2.jpeg"/><Relationship Id="rId7" Type="http://schemas.openxmlformats.org/officeDocument/2006/relationships/slide" Target="slide2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slide" Target="slide2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3.jpe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7.jpeg"/><Relationship Id="rId4" Type="http://schemas.openxmlformats.org/officeDocument/2006/relationships/image" Target="../media/image49.png"/><Relationship Id="rId9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8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Plody a semena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hruš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3500438"/>
            <a:ext cx="1857356" cy="2402954"/>
          </a:xfrm>
        </p:spPr>
      </p:pic>
      <p:pic>
        <p:nvPicPr>
          <p:cNvPr id="11278" name="Picture 14" descr="jádřinec hrušk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786446" y="2000240"/>
            <a:ext cx="1445929" cy="1400172"/>
          </a:xfrm>
        </p:spPr>
      </p:pic>
      <p:pic>
        <p:nvPicPr>
          <p:cNvPr id="12" name="Picture 9" descr="jabl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57422" y="4286256"/>
            <a:ext cx="2344748" cy="1571636"/>
          </a:xfrm>
          <a:prstGeom prst="rect">
            <a:avLst/>
          </a:prstGeom>
          <a:noFill/>
          <a:ln/>
        </p:spPr>
      </p:pic>
      <p:pic>
        <p:nvPicPr>
          <p:cNvPr id="13" name="Picture 25" descr="jeřáb-bobu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00892" y="4357694"/>
            <a:ext cx="1923983" cy="1449379"/>
          </a:xfrm>
          <a:prstGeom prst="rect">
            <a:avLst/>
          </a:prstGeom>
          <a:noFill/>
          <a:ln/>
        </p:spPr>
      </p:pic>
      <p:pic>
        <p:nvPicPr>
          <p:cNvPr id="14" name="Picture 26" descr="bez čern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29190" y="4429132"/>
            <a:ext cx="1849219" cy="1387487"/>
          </a:xfrm>
          <a:prstGeom prst="rect">
            <a:avLst/>
          </a:prstGeom>
          <a:noFill/>
          <a:ln/>
        </p:spPr>
      </p:pic>
      <p:sp>
        <p:nvSpPr>
          <p:cNvPr id="7" name="TextovéPole 6"/>
          <p:cNvSpPr txBox="1"/>
          <p:nvPr/>
        </p:nvSpPr>
        <p:spPr>
          <a:xfrm>
            <a:off x="285720" y="214290"/>
            <a:ext cx="293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5720" y="857232"/>
            <a:ext cx="8112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Pojmenuj malvice na obrázcích, jak se nazývá útvar, ve kterém jsou v malvici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ukrytá semena? 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868" y="1714488"/>
            <a:ext cx="208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Jádřinec.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7158" y="5929330"/>
            <a:ext cx="871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hruška        jablko          bezinka     jeřabina 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angreš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2571744"/>
            <a:ext cx="2345324" cy="1571636"/>
          </a:xfrm>
          <a:noFill/>
          <a:ln/>
        </p:spPr>
      </p:pic>
      <p:pic>
        <p:nvPicPr>
          <p:cNvPr id="13329" name="Picture 17" descr="borův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5720" y="4643446"/>
            <a:ext cx="2357454" cy="1768090"/>
          </a:xfrm>
          <a:noFill/>
          <a:ln/>
        </p:spPr>
      </p:pic>
      <p:pic>
        <p:nvPicPr>
          <p:cNvPr id="9" name="Picture 15" descr="rajč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72264" y="4929198"/>
            <a:ext cx="1902729" cy="1522404"/>
          </a:xfrm>
          <a:prstGeom prst="rect">
            <a:avLst/>
          </a:prstGeom>
          <a:noFill/>
          <a:ln/>
        </p:spPr>
      </p:pic>
      <p:pic>
        <p:nvPicPr>
          <p:cNvPr id="10" name="Picture 16" descr="papri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14744" y="4857760"/>
            <a:ext cx="1946263" cy="1556827"/>
          </a:xfrm>
          <a:prstGeom prst="rect">
            <a:avLst/>
          </a:prstGeom>
          <a:noFill/>
          <a:ln/>
        </p:spPr>
      </p:pic>
      <p:pic>
        <p:nvPicPr>
          <p:cNvPr id="11" name="Picture 28" descr="tykev-bobu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72066" y="2643182"/>
            <a:ext cx="2866493" cy="1495439"/>
          </a:xfrm>
          <a:prstGeom prst="rect">
            <a:avLst/>
          </a:prstGeom>
          <a:noFill/>
          <a:ln/>
        </p:spPr>
      </p:pic>
      <p:sp>
        <p:nvSpPr>
          <p:cNvPr id="8" name="TextovéPole 7"/>
          <p:cNvSpPr txBox="1"/>
          <p:nvPr/>
        </p:nvSpPr>
        <p:spPr>
          <a:xfrm>
            <a:off x="214282" y="142852"/>
            <a:ext cx="243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4282" y="785794"/>
            <a:ext cx="8864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Jaký typ dužnatého plodu je na obrázcích,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kolik a jak jsou v něm uspořádaná semena?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Pojmenuj vyobrazené plody.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282" y="2000240"/>
            <a:ext cx="893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Bobule – mnoho neuspořádaných semen.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28596" y="4143380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 angrešt                        tykev             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0034" y="6429396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borůvka               paprika             rajče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207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Zápis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000108"/>
            <a:ext cx="85011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Plody</a:t>
            </a:r>
            <a:b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 plod vzniká přeměnou semeníku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 na povrchu plodu je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oplodí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plody dužnat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é: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1)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peckovice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: 1 semeno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př.: švestka, třešeň…..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2)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malvice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: několik semen uspořádaných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    v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jádřinci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př.: jablko, hruška…..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3)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bobule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: mnoho neuspořádaných semen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  př.: rajče, angrešt …..   </a:t>
            </a:r>
            <a:endParaRPr lang="cs-CZ" sz="28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642731" cy="123348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2844" y="142852"/>
            <a:ext cx="270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</a:t>
            </a:r>
            <a:endParaRPr lang="cs-CZ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844" y="714356"/>
            <a:ext cx="96260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Oplodí suchých plodů je suché – kožovité ne-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err="1" smtClean="0">
                <a:solidFill>
                  <a:srgbClr val="C00000"/>
                </a:solidFill>
                <a:latin typeface="Arial Black" pitchFamily="34" charset="0"/>
              </a:rPr>
              <a:t>bo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dřevnaté. Suché plody můžeme rozdělit na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pukavé a nepukavé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Pukavé suché plody:</a:t>
            </a:r>
            <a:b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lusk                měchýřek            tobolka                        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šešule                 tvrdka</a:t>
            </a:r>
            <a:endParaRPr lang="cs-CZ" sz="28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Picture 4" descr="pivonka-měchýř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8926" y="3000372"/>
            <a:ext cx="2208225" cy="1512887"/>
          </a:xfrm>
          <a:prstGeom prst="rect">
            <a:avLst/>
          </a:prstGeom>
          <a:noFill/>
          <a:ln/>
        </p:spPr>
      </p:pic>
      <p:pic>
        <p:nvPicPr>
          <p:cNvPr id="9" name="Picture 13" descr="penízek rol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90" y="5000636"/>
            <a:ext cx="2222506" cy="1667182"/>
          </a:xfrm>
          <a:prstGeom prst="rect">
            <a:avLst/>
          </a:prstGeom>
          <a:noFill/>
          <a:ln/>
        </p:spPr>
      </p:pic>
      <p:pic>
        <p:nvPicPr>
          <p:cNvPr id="10" name="Picture 4" descr="mák set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7950" y="2928934"/>
            <a:ext cx="2190470" cy="1643074"/>
          </a:xfrm>
          <a:prstGeom prst="rect">
            <a:avLst/>
          </a:prstGeom>
          <a:noFill/>
          <a:ln/>
        </p:spPr>
      </p:pic>
      <p:pic>
        <p:nvPicPr>
          <p:cNvPr id="12" name="Picture 24" descr="so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5720" y="2928934"/>
            <a:ext cx="1186227" cy="1571636"/>
          </a:xfrm>
          <a:prstGeom prst="rect">
            <a:avLst/>
          </a:prstGeo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072074"/>
            <a:ext cx="1618319" cy="166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Luboš\Local Settings\Temporary Internet Files\Content.IE5\10KF9P8P\MC900437561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14290"/>
            <a:ext cx="250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928670"/>
            <a:ext cx="48597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Nepukavé suché plody:</a:t>
            </a:r>
            <a:b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nažka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oříšek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obilka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cs-CZ" sz="28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12" descr="plamének-naž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1868184" cy="1285884"/>
          </a:xfrm>
          <a:prstGeom prst="rect">
            <a:avLst/>
          </a:prstGeom>
          <a:noFill/>
        </p:spPr>
      </p:pic>
      <p:pic>
        <p:nvPicPr>
          <p:cNvPr id="5" name="Picture 12" descr="smetan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500174"/>
            <a:ext cx="1376342" cy="1832374"/>
          </a:xfrm>
          <a:prstGeom prst="rect">
            <a:avLst/>
          </a:prstGeom>
          <a:noFill/>
          <a:ln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000372"/>
            <a:ext cx="1231560" cy="13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4" descr="pšen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525583" y="4189534"/>
            <a:ext cx="1521070" cy="2428893"/>
          </a:xfrm>
          <a:prstGeom prst="rect">
            <a:avLst/>
          </a:prstGeom>
          <a:noFill/>
        </p:spPr>
      </p:pic>
      <p:pic>
        <p:nvPicPr>
          <p:cNvPr id="9" name="Picture 22" descr="kukuřice-obil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200000">
            <a:off x="6253959" y="3675867"/>
            <a:ext cx="949325" cy="3598863"/>
          </a:xfrm>
          <a:prstGeom prst="rect">
            <a:avLst/>
          </a:prstGeom>
          <a:noFill/>
          <a:ln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500174"/>
            <a:ext cx="20740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Luboš\Local Settings\Temporary Internet Files\Content.IE5\10KF9P8P\MC900437561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1923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Zápis</a:t>
            </a:r>
            <a:endParaRPr lang="cs-CZ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142984"/>
            <a:ext cx="57012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plody suché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1)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pukavé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a) lusk – hrách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b) měchýřek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c) tobolka – mák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d) šešule - penízek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e) tvrdka – slunečnice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2)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nepukavé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a) nažka – smetanka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b) oříšek – lískový oříšek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c) obilka - pšenice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642731" cy="123348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142852"/>
            <a:ext cx="802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Plodenství  a  souplodí 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857232"/>
            <a:ext cx="9072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Jestliže má rostlina uspořádané květy v </a:t>
            </a:r>
            <a:r>
              <a:rPr lang="cs-CZ" sz="2800" b="1" dirty="0" err="1" smtClean="0">
                <a:solidFill>
                  <a:srgbClr val="C00000"/>
                </a:solidFill>
                <a:latin typeface="Arial Black" pitchFamily="34" charset="0"/>
              </a:rPr>
              <a:t>kvě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-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err="1" smtClean="0">
                <a:solidFill>
                  <a:srgbClr val="C00000"/>
                </a:solidFill>
                <a:latin typeface="Arial Black" pitchFamily="34" charset="0"/>
              </a:rPr>
              <a:t>tenství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, vznikne jeho přeměnou 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plodenství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Pokud se z jednoho květu vytvoří více plodů,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vzniká 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souplodí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278605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plodenství                     souplodí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Documents and Settings\Luboš\Local Settings\Temporary Internet Files\Content.IE5\CFB3ICX1\MC90043689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1714500" cy="1714500"/>
          </a:xfrm>
          <a:prstGeom prst="rect">
            <a:avLst/>
          </a:prstGeom>
          <a:noFill/>
        </p:spPr>
      </p:pic>
      <p:pic>
        <p:nvPicPr>
          <p:cNvPr id="1031" name="Picture 7" descr="C:\Documents and Settings\Luboš\Local Settings\Temporary Internet Files\Content.IE5\ANCPYHU7\MC900436899[2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1714500" cy="1714500"/>
          </a:xfrm>
          <a:prstGeom prst="rect">
            <a:avLst/>
          </a:prstGeom>
          <a:noFill/>
        </p:spPr>
      </p:pic>
      <p:pic>
        <p:nvPicPr>
          <p:cNvPr id="1032" name="Picture 8" descr="C:\Documents and Settings\Luboš\Local Settings\Temporary Internet Files\Content.IE5\10KF9P8P\MC900436900[2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07193">
            <a:off x="4883862" y="3740862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462963" cy="1139825"/>
          </a:xfrm>
          <a:ln/>
        </p:spPr>
        <p:txBody>
          <a:bodyPr>
            <a:normAutofit/>
          </a:bodyPr>
          <a:lstStyle/>
          <a:p>
            <a:pPr algn="l">
              <a:lnSpc>
                <a:spcPct val="6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Ší</a:t>
            </a: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r</a:t>
            </a:r>
            <a:r>
              <a:rPr lang="en-GB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ení</a:t>
            </a:r>
            <a:r>
              <a:rPr lang="en-G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plod</a:t>
            </a: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u</a:t>
            </a:r>
            <a:endParaRPr lang="en-GB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57562"/>
            <a:ext cx="2582740" cy="164354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143248"/>
            <a:ext cx="1673351" cy="199262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ovnoramenný trojúhelník 6"/>
          <p:cNvSpPr/>
          <p:nvPr/>
        </p:nvSpPr>
        <p:spPr>
          <a:xfrm rot="10800000">
            <a:off x="785786" y="500042"/>
            <a:ext cx="142876" cy="71438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3857620" y="500042"/>
            <a:ext cx="142876" cy="7143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0" y="1142984"/>
            <a:ext cx="8718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Pokus se určit jakými způsoby mohou být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rozšiřovány uvedené plody.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14752"/>
            <a:ext cx="1984129" cy="1561661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071810"/>
            <a:ext cx="1628774" cy="24606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857224" y="578645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větrem                        živočichy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85728"/>
            <a:ext cx="257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Zápis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3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642731" cy="1233489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000108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plodenství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: vzniká z květenství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- hroznové víno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souplodí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: vzniká z jednoho květu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- jahoda, malina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šíření plodů</a:t>
            </a:r>
            <a:b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- živočichy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- větrem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- vodou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- člověkem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214290"/>
            <a:ext cx="711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Procvicování</a:t>
            </a: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cs-CZ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uciva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5214942" y="428604"/>
            <a:ext cx="142876" cy="5714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 rot="10800000">
            <a:off x="2428860" y="428604"/>
            <a:ext cx="142876" cy="5714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17531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hruš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3143248"/>
            <a:ext cx="1285852" cy="1663571"/>
          </a:xfrm>
          <a:prstGeom prst="rect">
            <a:avLst/>
          </a:prstGeom>
        </p:spPr>
      </p:pic>
      <p:pic>
        <p:nvPicPr>
          <p:cNvPr id="7" name="Picture 15" descr="rajč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5000636"/>
            <a:ext cx="1902729" cy="1522404"/>
          </a:xfrm>
          <a:prstGeom prst="rect">
            <a:avLst/>
          </a:prstGeom>
          <a:noFill/>
          <a:ln/>
        </p:spPr>
      </p:pic>
      <p:sp>
        <p:nvSpPr>
          <p:cNvPr id="8" name="TextovéPole 7"/>
          <p:cNvSpPr txBox="1"/>
          <p:nvPr/>
        </p:nvSpPr>
        <p:spPr>
          <a:xfrm>
            <a:off x="142844" y="928670"/>
            <a:ext cx="10287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Urči typ plodu, rostlinu, počet semen.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2" descr="C:\Documents and Settings\Luboš\Local Settings\Temporary Internet Files\Content.IE5\10KF9P8P\MC900437561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1214422"/>
            <a:ext cx="64171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 </a:t>
            </a:r>
            <a:br>
              <a:rPr lang="cs-CZ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</a:br>
            <a:r>
              <a:rPr lang="cs-CZ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    a semena </a:t>
            </a:r>
            <a:endParaRPr lang="cs-CZ" sz="7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pic>
        <p:nvPicPr>
          <p:cNvPr id="14338" name="Picture 2" descr="C:\Documents and Settings\Luboš\Local Settings\Temporary Internet Files\Content.IE5\6R030Z2H\dglxasset[5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775" y="4032250"/>
            <a:ext cx="2297113" cy="20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214290"/>
            <a:ext cx="9629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Procvicování</a:t>
            </a:r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</a:t>
            </a:r>
            <a:r>
              <a:rPr lang="cs-CZ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uciva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Rovnoramenný trojúhelník 2"/>
          <p:cNvSpPr/>
          <p:nvPr/>
        </p:nvSpPr>
        <p:spPr>
          <a:xfrm rot="10800000">
            <a:off x="2428860" y="428604"/>
            <a:ext cx="142876" cy="5714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 rot="10800000">
            <a:off x="5214942" y="428604"/>
            <a:ext cx="142876" cy="57144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4" descr="s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14" y="2000240"/>
            <a:ext cx="1186227" cy="1571636"/>
          </a:xfrm>
          <a:prstGeom prst="rect">
            <a:avLst/>
          </a:prstGeom>
          <a:noFill/>
          <a:ln/>
        </p:spPr>
      </p:pic>
      <p:pic>
        <p:nvPicPr>
          <p:cNvPr id="6" name="Picture 4" descr="mák set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4357694"/>
            <a:ext cx="2190470" cy="1643074"/>
          </a:xfrm>
          <a:prstGeom prst="rect">
            <a:avLst/>
          </a:prstGeom>
          <a:noFill/>
          <a:ln/>
        </p:spPr>
      </p:pic>
      <p:pic>
        <p:nvPicPr>
          <p:cNvPr id="7" name="Picture 24" descr="pšen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025384" y="4118096"/>
            <a:ext cx="1521070" cy="2428893"/>
          </a:xfrm>
          <a:prstGeom prst="rect">
            <a:avLst/>
          </a:prstGeom>
          <a:noFill/>
        </p:spPr>
      </p:pic>
      <p:pic>
        <p:nvPicPr>
          <p:cNvPr id="8" name="Picture 12" descr="smetan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43702" y="1643050"/>
            <a:ext cx="1376342" cy="1832374"/>
          </a:xfrm>
          <a:prstGeom prst="rect">
            <a:avLst/>
          </a:prstGeom>
          <a:noFill/>
          <a:ln/>
        </p:spPr>
      </p:pic>
      <p:pic>
        <p:nvPicPr>
          <p:cNvPr id="9" name="Picture 4" descr="pivonka-měchýř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43306" y="4500570"/>
            <a:ext cx="2208225" cy="1512887"/>
          </a:xfrm>
          <a:prstGeom prst="rect">
            <a:avLst/>
          </a:prstGeom>
          <a:noFill/>
          <a:ln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2071678"/>
            <a:ext cx="1231560" cy="13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214282" y="928670"/>
            <a:ext cx="10710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Označ červeně pukavé a zeleně nepukavé 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plody, pojmenuj plody i rostliny.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" name="Picture 2" descr="C:\Documents and Settings\Luboš\Local Settings\Temporary Internet Files\Content.IE5\10KF9P8P\MC900437561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283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Řešení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142984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2.snímek: tyčinka – nitka, prašník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pestík – blizna, čnělka, semeník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 snímek: klas – pšenice obecná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vrcholík – bez černý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úbor – heřmánek pravý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hlávka – jetel plazivý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 snímek: vidlan – kohoutek luční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okolík – prvosenka jarní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hrozen – meruzalka rybíz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lata – oves setý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5. snímek: dužnatý plod – slivoň švestka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suchý plod – hrách setý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142852"/>
            <a:ext cx="4048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Řešení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928670"/>
            <a:ext cx="87154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6. snímek: 1. lodyha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2. letokruh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3. pokožka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4. fotosyntéza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5. šlahoun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6. nitka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7. stéblo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8. vstřícné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9. koruna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10. průduchy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11. svazčité   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dužnaté, suché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 snímek: peckovice - jedno semeno, švestka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malvice -  několik semen uspořádaných v jádřinci,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 hruška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bobule – mnoho neuspořádaných semen, rajče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142852"/>
            <a:ext cx="3762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Řešení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928670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12. snímek: lusk - sója 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měchýřek - pivoňka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tobolka - mák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šešule - penízek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tvrdka - kostival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13. snímek: nažka - plamének, smetanka, javor – dvounažka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oříšek - líska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obilka - žito, kukuřice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16. snímek: větrem - javor</a:t>
            </a:r>
            <a:r>
              <a:rPr lang="cs-CZ" sz="2000" b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, smetanka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živočichy - lopuch, svízel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18. snímek: peckovice - 1 semeno, meruňka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malvice - několik semen, hruška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bobule - mnoho semen, rajče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19. snímek: nepukavé: oříšek - líska, nažka - smetanka,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    obilka - žito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pukavé: lusk - sója, měchýřek - pivoňka, 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tobolka - mák</a:t>
            </a:r>
            <a:b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      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558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Opakování</a:t>
            </a:r>
            <a:endParaRPr lang="cs-CZ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071546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Popiš stavbu rozmnožovacích  rostlinných orgánů – pojmenuj je.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14668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16859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Šipka doprava 7"/>
          <p:cNvSpPr/>
          <p:nvPr/>
        </p:nvSpPr>
        <p:spPr>
          <a:xfrm>
            <a:off x="1571604" y="3143248"/>
            <a:ext cx="928694" cy="142876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285852" y="4357694"/>
            <a:ext cx="1214446" cy="142876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5643570" y="2786058"/>
            <a:ext cx="1000132" cy="14287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357818" y="3357562"/>
            <a:ext cx="1285884" cy="14287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5715008" y="4143380"/>
            <a:ext cx="928694" cy="14287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28596" y="542926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……………….              ………………..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8" name="Picture 4" descr="C:\Documents and Settings\Luboš\Local Settings\Temporary Internet Files\Content.IE5\10KF9P8P\MM900309719[2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4733925"/>
            <a:ext cx="714375" cy="828675"/>
          </a:xfrm>
          <a:prstGeom prst="rect">
            <a:avLst/>
          </a:prstGeom>
          <a:noFill/>
        </p:spPr>
      </p:pic>
      <p:pic>
        <p:nvPicPr>
          <p:cNvPr id="1029" name="Picture 5" descr="C:\Documents and Settings\Luboš\Local Settings\Temporary Internet Files\Content.IE5\ULV4H4ZY\MM90030972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1438" y="4559300"/>
            <a:ext cx="723900" cy="1038225"/>
          </a:xfrm>
          <a:prstGeom prst="rect">
            <a:avLst/>
          </a:prstGeom>
          <a:noFill/>
        </p:spPr>
      </p:pic>
      <p:pic>
        <p:nvPicPr>
          <p:cNvPr id="15" name="Picture 2" descr="C:\Documents and Settings\Luboš\Local Settings\Temporary Internet Files\Content.IE5\10KF9P8P\MC900437561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14290"/>
            <a:ext cx="408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Opakování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000108"/>
            <a:ext cx="846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Přiřaď k obrázkům rostlin správně názvy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květenství.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1561263" cy="221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928934"/>
            <a:ext cx="2285995" cy="1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00306"/>
            <a:ext cx="1500198" cy="21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000372"/>
            <a:ext cx="2047991" cy="167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571472" y="557214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klas        vrcholík           úbor         hlávka    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Luboš\Local Settings\Temporary Internet Files\Content.IE5\10KF9P8P\MC900437561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9" y="285728"/>
            <a:ext cx="7243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Opakování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8596" y="1071547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Přiřaď k obrázkům rostlin správně názvy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květenství.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1785949" cy="258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2428872" cy="16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71744"/>
            <a:ext cx="1543046" cy="233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286124"/>
            <a:ext cx="2220772" cy="16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285720" y="5786454"/>
            <a:ext cx="826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vidlan           okolík          hrozen        lata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2" descr="C:\Documents and Settings\Luboš\Local Settings\Temporary Internet Files\Content.IE5\10KF9P8P\MC900437561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14290"/>
            <a:ext cx="603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 a semena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071546"/>
            <a:ext cx="8774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Plod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vzniká u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krytosemenných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rostlin pře-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měnou semeníku. Uvnitř plodu jsou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semena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Plod semena chrání, vyživuje a také slouží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 jejich rozšiřování.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U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nahosemenných 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rostlin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plod nevzniká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!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Na povrchu plodu je </a:t>
            </a: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oplodí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– podle něho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rozdělujeme plody na dva typy.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Documents and Settings\Luboš\Local Settings\Temporary Internet Files\Content.IE5\6R030Z2H\dglxasset[6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14818"/>
            <a:ext cx="3159802" cy="1890727"/>
          </a:xfrm>
          <a:prstGeom prst="rect">
            <a:avLst/>
          </a:prstGeom>
          <a:noFill/>
        </p:spPr>
      </p:pic>
      <p:pic>
        <p:nvPicPr>
          <p:cNvPr id="3077" name="Picture 5" descr="C:\Documents and Settings\Luboš\Local Settings\Temporary Internet Files\Content.IE5\10KF9P8P\dglxasset[4]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429132"/>
            <a:ext cx="3286148" cy="1719561"/>
          </a:xfrm>
          <a:prstGeom prst="rect">
            <a:avLst/>
          </a:prstGeom>
          <a:noFill/>
        </p:spPr>
      </p:pic>
      <p:pic>
        <p:nvPicPr>
          <p:cNvPr id="6" name="Picture 2" descr="C:\Documents and Settings\Luboš\Local Settings\Temporary Internet Files\Content.IE5\10KF9P8P\MC900437561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571472" y="1428737"/>
          <a:ext cx="5000660" cy="4032265"/>
        </p:xfrm>
        <a:graphic>
          <a:graphicData uri="http://schemas.openxmlformats.org/drawingml/2006/table">
            <a:tbl>
              <a:tblPr/>
              <a:tblGrid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  <a:gridCol w="357190"/>
              </a:tblGrid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67" marR="66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57158" y="0"/>
            <a:ext cx="27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</a:t>
            </a:r>
            <a:endParaRPr lang="cs-CZ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357298"/>
            <a:ext cx="5286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1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2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3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4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5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6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7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  8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9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10</a:t>
            </a:r>
            <a:b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11</a:t>
            </a: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72132" y="214290"/>
            <a:ext cx="35718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1.olistěný stonek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2.jarní a letní dřevo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3.krycí pletivo na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  povrchu stonku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4.reakce probíhají-   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cí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jen v rostlinách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5.slouží pro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rozmno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-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žování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jahodníku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6.část tyčinky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7.dutý stonek travin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8.postavení listů na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  stonku proti sobě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9.barevné květní 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  lístky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10.útvary v listu pro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     dýchání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11.kořeny </a:t>
            </a:r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jednodě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-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    ložných rostlin 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8596" y="64291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Vyluštěním tajenky zjistíš</a:t>
            </a:r>
            <a:b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typy plodů.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000364" y="1142984"/>
            <a:ext cx="414334" cy="2000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Documents and Settings\Luboš\Local Settings\Temporary Internet Files\Content.IE5\10KF9P8P\dglxasset[4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1510840" cy="790586"/>
          </a:xfrm>
          <a:prstGeom prst="rect">
            <a:avLst/>
          </a:prstGeom>
          <a:noFill/>
        </p:spPr>
      </p:pic>
      <p:pic>
        <p:nvPicPr>
          <p:cNvPr id="4099" name="Picture 3" descr="C:\Documents and Settings\Luboš\Local Settings\Temporary Internet Files\Content.IE5\6R030Z2H\dglxasset[6]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286388"/>
            <a:ext cx="1790818" cy="1071570"/>
          </a:xfrm>
          <a:prstGeom prst="rect">
            <a:avLst/>
          </a:prstGeom>
          <a:noFill/>
        </p:spPr>
      </p:pic>
      <p:pic>
        <p:nvPicPr>
          <p:cNvPr id="11" name="Picture 2" descr="C:\Documents and Settings\Luboš\Local Settings\Temporary Internet Files\Content.IE5\10KF9P8P\MC900437561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28" y="142852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06" y="214290"/>
            <a:ext cx="211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</a:t>
            </a:r>
            <a:endParaRPr 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06" y="857232"/>
            <a:ext cx="90725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Pokus se doplnit charakteristiku jednotlivých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dužnatých plodů: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peckovice: 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……………………………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    ……………………………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malvice: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……………………………….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  ……………………………….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C00000"/>
                </a:solidFill>
                <a:latin typeface="Arial Black" pitchFamily="34" charset="0"/>
              </a:rPr>
              <a:t>bobule: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…………………………………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            …………………………………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cs-CZ" sz="28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Luboš\Local Settings\Temporary Internet Files\Content.IE5\10KF9P8P\dglxasset[4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571612"/>
            <a:ext cx="2786050" cy="145787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143248"/>
            <a:ext cx="1662115" cy="17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Documents and Settings\Luboš\Local Settings\Temporary Internet Files\Content.IE5\61QDYRC3\dglxasset[6].as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2885" y="5072074"/>
            <a:ext cx="2511115" cy="1400183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10199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643578"/>
            <a:ext cx="77216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357430"/>
            <a:ext cx="752477" cy="10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Luboš\Local Settings\Temporary Internet Files\Content.IE5\10KF9P8P\MC900437561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635" y="192089"/>
            <a:ext cx="383740" cy="23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14488"/>
            <a:ext cx="1912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brosk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1714488"/>
            <a:ext cx="2225710" cy="1738303"/>
          </a:xfrm>
          <a:prstGeom prst="rect">
            <a:avLst/>
          </a:prstGeom>
          <a:noFill/>
          <a:ln/>
        </p:spPr>
      </p:pic>
      <p:pic>
        <p:nvPicPr>
          <p:cNvPr id="5" name="Picture 8" descr="vis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034" y="4000504"/>
            <a:ext cx="1531958" cy="2180875"/>
          </a:xfrm>
          <a:prstGeom prst="rect">
            <a:avLst/>
          </a:prstGeom>
          <a:noFill/>
          <a:ln/>
        </p:spPr>
      </p:pic>
      <p:pic>
        <p:nvPicPr>
          <p:cNvPr id="6" name="Picture 13" descr="tresn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29388" y="4071942"/>
            <a:ext cx="1726273" cy="2143140"/>
          </a:xfrm>
          <a:prstGeom prst="rect">
            <a:avLst/>
          </a:prstGeom>
          <a:noFill/>
          <a:ln/>
        </p:spPr>
      </p:pic>
      <p:pic>
        <p:nvPicPr>
          <p:cNvPr id="7" name="Picture 10" descr="svestk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86116" y="4572008"/>
            <a:ext cx="1964019" cy="1597037"/>
          </a:xfrm>
          <a:prstGeom prst="rect">
            <a:avLst/>
          </a:prstGeom>
          <a:noFill/>
          <a:ln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857364"/>
            <a:ext cx="2095488" cy="157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285720" y="214290"/>
            <a:ext cx="2063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Plody</a:t>
            </a:r>
            <a:endParaRPr lang="cs-CZ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5720" y="785794"/>
            <a:ext cx="792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Pojmenuj vyobrazené plody, o jaký typ</a:t>
            </a:r>
            <a:b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dužnatých plodů se jedná?</a:t>
            </a:r>
            <a:endParaRPr lang="cs-CZ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43570" y="1214422"/>
            <a:ext cx="251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Peckovice.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2844" y="3429000"/>
            <a:ext cx="7973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vlašský ořech    meruňka           broskev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7158" y="621508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višeň               švestka             třešeň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264</Words>
  <Application>Microsoft Office PowerPoint</Application>
  <PresentationFormat>Předvádění na obrazovce (4:3)</PresentationFormat>
  <Paragraphs>81</Paragraphs>
  <Slides>23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Šírení plodu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42</cp:revision>
  <dcterms:created xsi:type="dcterms:W3CDTF">2010-05-17T16:04:22Z</dcterms:created>
  <dcterms:modified xsi:type="dcterms:W3CDTF">2010-06-22T19:30:40Z</dcterms:modified>
</cp:coreProperties>
</file>