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06" autoAdjust="0"/>
  </p:normalViewPr>
  <p:slideViewPr>
    <p:cSldViewPr>
      <p:cViewPr varScale="1">
        <p:scale>
          <a:sx n="69" d="100"/>
          <a:sy n="69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88AD9-6C59-4DA2-A1BC-4A47493D6C42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A77CF-E50F-4A59-B7F6-F8CD75C6E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A77CF-E50F-4A59-B7F6-F8CD75C6ECBD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5AC-9936-4EA5-B18B-7BA75AABC350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7288-6136-4F97-8502-7C469B423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5AC-9936-4EA5-B18B-7BA75AABC350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7288-6136-4F97-8502-7C469B423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5AC-9936-4EA5-B18B-7BA75AABC350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7288-6136-4F97-8502-7C469B423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5AC-9936-4EA5-B18B-7BA75AABC350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7288-6136-4F97-8502-7C469B423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5AC-9936-4EA5-B18B-7BA75AABC350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7288-6136-4F97-8502-7C469B423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5AC-9936-4EA5-B18B-7BA75AABC350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7288-6136-4F97-8502-7C469B423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5AC-9936-4EA5-B18B-7BA75AABC350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7288-6136-4F97-8502-7C469B423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5AC-9936-4EA5-B18B-7BA75AABC350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7288-6136-4F97-8502-7C469B423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5AC-9936-4EA5-B18B-7BA75AABC350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7288-6136-4F97-8502-7C469B423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5AC-9936-4EA5-B18B-7BA75AABC350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7288-6136-4F97-8502-7C469B423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B5AC-9936-4EA5-B18B-7BA75AABC350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7288-6136-4F97-8502-7C469B423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4B5AC-9936-4EA5-B18B-7BA75AABC350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47288-6136-4F97-8502-7C469B423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3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6.jpeg"/><Relationship Id="rId1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7.jpeg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59007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258888" y="2565400"/>
          <a:ext cx="6524625" cy="830263"/>
        </p:xfrm>
        <a:graphic>
          <a:graphicData uri="http://schemas.openxmlformats.org/drawingml/2006/table">
            <a:tbl>
              <a:tblPr/>
              <a:tblGrid>
                <a:gridCol w="1835150"/>
                <a:gridCol w="4689475"/>
              </a:tblGrid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Příjemce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škola, Třebechovice pod Orebem, okres Hradec Králové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9" name="Picture 3" descr="logozs1"/>
          <p:cNvPicPr>
            <a:picLocks noChangeAspect="1" noChangeArrowheads="1"/>
          </p:cNvPicPr>
          <p:nvPr/>
        </p:nvPicPr>
        <p:blipFill>
          <a:blip r:embed="rId3">
            <a:lum bright="90000" contrast="80000"/>
          </a:blip>
          <a:srcRect/>
          <a:stretch>
            <a:fillRect/>
          </a:stretch>
        </p:blipFill>
        <p:spPr bwMode="auto">
          <a:xfrm>
            <a:off x="3348038" y="26368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58888" y="3789363"/>
          <a:ext cx="6553200" cy="793751"/>
        </p:xfrm>
        <a:graphic>
          <a:graphicData uri="http://schemas.openxmlformats.org/drawingml/2006/table">
            <a:tbl>
              <a:tblPr/>
              <a:tblGrid>
                <a:gridCol w="2738437"/>
                <a:gridCol w="3814763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CZ.1.07/1.1.05/02.0010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Digitalizace výuky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prioritní osy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1/1.1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258888" y="4941888"/>
          <a:ext cx="6553200" cy="863600"/>
        </p:xfrm>
        <a:graphic>
          <a:graphicData uri="http://schemas.openxmlformats.org/drawingml/2006/table">
            <a:tbl>
              <a:tblPr/>
              <a:tblGrid>
                <a:gridCol w="2482850"/>
                <a:gridCol w="40703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Přírodopis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Obojživelníci – naši obojživelníci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sedmý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Lenka Pechová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642918"/>
            <a:ext cx="85869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Doplň text:</a:t>
            </a:r>
          </a:p>
          <a:p>
            <a:r>
              <a:rPr lang="cs-CZ" sz="2000" b="1" dirty="0" smtClean="0"/>
              <a:t>Přísavné terčíky na koncích prstů má ……………………………………………………………….</a:t>
            </a:r>
          </a:p>
          <a:p>
            <a:r>
              <a:rPr lang="cs-CZ" sz="2000" b="1" dirty="0" smtClean="0"/>
              <a:t>Zavalité tělo a krátké nohy má………………………………………………………………………….</a:t>
            </a:r>
          </a:p>
          <a:p>
            <a:r>
              <a:rPr lang="cs-CZ" sz="2000" b="1" dirty="0" smtClean="0"/>
              <a:t>Vysoký hřeben v době rozmnožování má sameček ………………………………………….</a:t>
            </a:r>
          </a:p>
          <a:p>
            <a:r>
              <a:rPr lang="cs-CZ" sz="2000" b="1" dirty="0" smtClean="0"/>
              <a:t>Vajíčka tvořící ve vodě „šňůrku korálků“ má …………………………………………………….</a:t>
            </a:r>
          </a:p>
          <a:p>
            <a:r>
              <a:rPr lang="cs-CZ" sz="2000" b="1" dirty="0" smtClean="0"/>
              <a:t>Ozvučné měchýřky v koutcích úst má sameček ……………………………………………….</a:t>
            </a:r>
          </a:p>
          <a:p>
            <a:r>
              <a:rPr lang="cs-CZ" sz="2000" b="1" dirty="0" smtClean="0"/>
              <a:t>Do vody rodí pulce samička………………………………………………………………………………</a:t>
            </a:r>
          </a:p>
          <a:p>
            <a:r>
              <a:rPr lang="cs-CZ" sz="2000" b="1" dirty="0" smtClean="0"/>
              <a:t>Pestře zbarvené břicho a bradavičnatou kůži má …………………………………………….</a:t>
            </a:r>
          </a:p>
          <a:p>
            <a:r>
              <a:rPr lang="cs-CZ" sz="2000" b="1" dirty="0" smtClean="0"/>
              <a:t>Černou kůži se žlutými skvrnami má…………………………………………………………………</a:t>
            </a:r>
          </a:p>
          <a:p>
            <a:r>
              <a:rPr lang="cs-CZ" sz="2000" b="1" dirty="0" smtClean="0"/>
              <a:t>K obojživelníkům žijícím ve vlhku patří……………………………………………………………..</a:t>
            </a:r>
          </a:p>
          <a:p>
            <a:r>
              <a:rPr lang="cs-CZ" sz="2000" b="1" dirty="0" smtClean="0"/>
              <a:t>Mohutné zadní končetiny má……………………………………………………………………………</a:t>
            </a:r>
          </a:p>
          <a:p>
            <a:endParaRPr lang="cs-CZ" sz="2000" b="1" dirty="0" smtClean="0">
              <a:solidFill>
                <a:srgbClr val="FFC000"/>
              </a:solidFill>
            </a:endParaRPr>
          </a:p>
          <a:p>
            <a:r>
              <a:rPr lang="cs-CZ" sz="2000" b="1" dirty="0" smtClean="0"/>
              <a:t>Porovnej končetinu ocasatého a bezocasého obojživelníka.</a:t>
            </a:r>
            <a:endParaRPr lang="cs-CZ" sz="2000" b="1" dirty="0"/>
          </a:p>
        </p:txBody>
      </p:sp>
      <p:pic>
        <p:nvPicPr>
          <p:cNvPr id="4098" name="Picture 2" descr="C:\Documents and Settings\Luboš\Plocha\Lenka\Obojž. obrázky\čolek konče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643446"/>
            <a:ext cx="1970089" cy="1508525"/>
          </a:xfrm>
          <a:prstGeom prst="rect">
            <a:avLst/>
          </a:prstGeom>
          <a:noFill/>
        </p:spPr>
      </p:pic>
      <p:pic>
        <p:nvPicPr>
          <p:cNvPr id="4099" name="Picture 3" descr="C:\Documents and Settings\Luboš\Plocha\Lenka\Obojž. obrázky\ropucha konč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43446"/>
            <a:ext cx="2286000" cy="15208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357554" y="5143512"/>
            <a:ext cx="744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čolek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43768" y="5143512"/>
            <a:ext cx="1058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ropucha</a:t>
            </a:r>
            <a:endParaRPr lang="cs-CZ" sz="2000" b="1" dirty="0"/>
          </a:p>
        </p:txBody>
      </p:sp>
      <p:sp>
        <p:nvSpPr>
          <p:cNvPr id="7" name="Obdélník 6"/>
          <p:cNvSpPr/>
          <p:nvPr/>
        </p:nvSpPr>
        <p:spPr>
          <a:xfrm>
            <a:off x="571472" y="0"/>
            <a:ext cx="4268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Procvičení učiva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Luboš\Plocha\Lenka\Obojž. obrázky\čolek obecn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672921" cy="4955955"/>
          </a:xfrm>
          <a:prstGeom prst="rect">
            <a:avLst/>
          </a:prstGeom>
          <a:noFill/>
        </p:spPr>
      </p:pic>
      <p:pic>
        <p:nvPicPr>
          <p:cNvPr id="6149" name="Picture 5" descr="C:\Documents and Settings\Luboš\Plocha\Lenka\Obojž. obrázky\rosnič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7143750" cy="5143500"/>
          </a:xfrm>
          <a:prstGeom prst="rect">
            <a:avLst/>
          </a:prstGeom>
          <a:noFill/>
        </p:spPr>
      </p:pic>
      <p:pic>
        <p:nvPicPr>
          <p:cNvPr id="6150" name="Picture 6" descr="C:\Documents and Settings\Luboš\Plocha\Lenka\Obojž. obrázky\ropuch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642918"/>
            <a:ext cx="7810500" cy="5854700"/>
          </a:xfrm>
          <a:prstGeom prst="rect">
            <a:avLst/>
          </a:prstGeom>
          <a:noFill/>
        </p:spPr>
      </p:pic>
      <p:pic>
        <p:nvPicPr>
          <p:cNvPr id="6151" name="Picture 7" descr="C:\Documents and Settings\Luboš\Plocha\Lenka\Obojž. obrázky\mlok skvrnit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857232"/>
            <a:ext cx="8128000" cy="5435600"/>
          </a:xfrm>
          <a:prstGeom prst="rect">
            <a:avLst/>
          </a:prstGeom>
          <a:noFill/>
        </p:spPr>
      </p:pic>
      <p:pic>
        <p:nvPicPr>
          <p:cNvPr id="6152" name="Picture 8" descr="C:\Documents and Settings\Luboš\Plocha\Lenka\Obojž. obrázky\kuň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500042"/>
            <a:ext cx="6953252" cy="5910264"/>
          </a:xfrm>
          <a:prstGeom prst="rect">
            <a:avLst/>
          </a:prstGeom>
          <a:noFill/>
        </p:spPr>
      </p:pic>
      <p:pic>
        <p:nvPicPr>
          <p:cNvPr id="6153" name="Picture 9" descr="C:\Documents and Settings\Luboš\Plocha\Lenka\Obojž. obrázky\skokan hnědý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642918"/>
            <a:ext cx="7945130" cy="5286160"/>
          </a:xfrm>
          <a:prstGeom prst="rect">
            <a:avLst/>
          </a:prstGeom>
          <a:noFill/>
        </p:spPr>
      </p:pic>
      <p:pic>
        <p:nvPicPr>
          <p:cNvPr id="6154" name="Picture 10" descr="C:\Documents and Settings\Luboš\Plocha\Lenka\Obojž. obrázky\čolek horský same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142984"/>
            <a:ext cx="8747156" cy="4898407"/>
          </a:xfrm>
          <a:prstGeom prst="rect">
            <a:avLst/>
          </a:prstGeom>
          <a:noFill/>
        </p:spPr>
      </p:pic>
      <p:pic>
        <p:nvPicPr>
          <p:cNvPr id="6155" name="Picture 11" descr="C:\Documents and Settings\Luboš\Plocha\Lenka\Obojž. obrázky\skokan zelený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714356"/>
            <a:ext cx="8124355" cy="5277865"/>
          </a:xfrm>
          <a:prstGeom prst="rect">
            <a:avLst/>
          </a:prstGeom>
          <a:noFill/>
        </p:spPr>
      </p:pic>
      <p:pic>
        <p:nvPicPr>
          <p:cNvPr id="6156" name="Picture 12" descr="C:\Documents and Settings\Luboš\Plocha\Lenka\Obojž. obrázky\ropucha vajíčk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0100" y="642918"/>
            <a:ext cx="7366000" cy="5524500"/>
          </a:xfrm>
          <a:prstGeom prst="rect">
            <a:avLst/>
          </a:prstGeom>
          <a:noFill/>
        </p:spPr>
      </p:pic>
      <p:pic>
        <p:nvPicPr>
          <p:cNvPr id="6157" name="Picture 13" descr="C:\Documents and Settings\Luboš\Plocha\Lenka\Obojž. obrázky\rosnička vaj.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48" y="785794"/>
            <a:ext cx="7620000" cy="5715000"/>
          </a:xfrm>
          <a:prstGeom prst="rect">
            <a:avLst/>
          </a:prstGeom>
          <a:noFill/>
        </p:spPr>
      </p:pic>
      <p:pic>
        <p:nvPicPr>
          <p:cNvPr id="6158" name="Picture 14" descr="C:\Documents and Settings\Luboš\Plocha\Lenka\Obojž. obrázky\skokan vajíčk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472" y="428604"/>
            <a:ext cx="8072494" cy="6054371"/>
          </a:xfrm>
          <a:prstGeom prst="rect">
            <a:avLst/>
          </a:prstGeom>
          <a:noFill/>
        </p:spPr>
      </p:pic>
      <p:pic>
        <p:nvPicPr>
          <p:cNvPr id="6159" name="Picture 15" descr="C:\Documents and Settings\Luboš\Plocha\Lenka\Obojž. obrázky\kuˇka pulec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786" y="571480"/>
            <a:ext cx="7929586" cy="5947190"/>
          </a:xfrm>
          <a:prstGeom prst="rect">
            <a:avLst/>
          </a:prstGeom>
          <a:noFill/>
        </p:spPr>
      </p:pic>
      <p:pic>
        <p:nvPicPr>
          <p:cNvPr id="6160" name="Picture 16" descr="C:\Documents and Settings\Luboš\Plocha\Lenka\Obojž. obrázky\mlok skvrnitý pulec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0693" y="1213916"/>
            <a:ext cx="7960397" cy="4786852"/>
          </a:xfrm>
          <a:prstGeom prst="rect">
            <a:avLst/>
          </a:prstGeom>
          <a:noFill/>
        </p:spPr>
      </p:pic>
      <p:sp>
        <p:nvSpPr>
          <p:cNvPr id="15" name="Obdélník 14"/>
          <p:cNvSpPr/>
          <p:nvPr/>
        </p:nvSpPr>
        <p:spPr>
          <a:xfrm>
            <a:off x="285720" y="0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Procvičení učiva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2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2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7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Obojživelníci</a:t>
            </a:r>
            <a:endParaRPr lang="cs-CZ" sz="7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Naši obojživelníci</a:t>
            </a:r>
            <a:endParaRPr lang="cs-CZ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Luboš\Plocha\Lenka\Obojž. obrázky\rosnička vaj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3086085" cy="2314564"/>
          </a:xfrm>
          <a:prstGeom prst="ellipse">
            <a:avLst/>
          </a:prstGeom>
          <a:noFill/>
        </p:spPr>
      </p:pic>
      <p:pic>
        <p:nvPicPr>
          <p:cNvPr id="1027" name="Picture 3" descr="C:\Documents and Settings\Luboš\Plocha\Lenka\Obojž. obrázky\rosnička pul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52"/>
            <a:ext cx="3000364" cy="2250273"/>
          </a:xfrm>
          <a:prstGeom prst="ellipse">
            <a:avLst/>
          </a:prstGeom>
          <a:noFill/>
        </p:spPr>
      </p:pic>
      <p:pic>
        <p:nvPicPr>
          <p:cNvPr id="1028" name="Picture 4" descr="C:\Documents and Settings\Luboš\Plocha\Lenka\Obojž. obrázky\rosnič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643446"/>
            <a:ext cx="2830508" cy="2037966"/>
          </a:xfrm>
          <a:prstGeom prst="ellipse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1071546"/>
            <a:ext cx="8442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Prohlédni si obrázky a urči jeden znak, podle kterého můžeš vyobrazené </a:t>
            </a:r>
          </a:p>
          <a:p>
            <a:r>
              <a:rPr lang="cs-CZ" sz="2000" b="1" dirty="0"/>
              <a:t>o</a:t>
            </a:r>
            <a:r>
              <a:rPr lang="cs-CZ" sz="2000" b="1" dirty="0" smtClean="0"/>
              <a:t>bojživelníky rozdělit do dvou skupin.</a:t>
            </a:r>
            <a:endParaRPr lang="cs-CZ" sz="2000" b="1" dirty="0"/>
          </a:p>
        </p:txBody>
      </p:sp>
      <p:pic>
        <p:nvPicPr>
          <p:cNvPr id="2050" name="Picture 2" descr="C:\Documents and Settings\Luboš\Plocha\Lenka\Obojž. obrázky\čolek sam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4067173" cy="1904793"/>
          </a:xfrm>
          <a:prstGeom prst="roundRect">
            <a:avLst/>
          </a:prstGeom>
          <a:noFill/>
        </p:spPr>
      </p:pic>
      <p:pic>
        <p:nvPicPr>
          <p:cNvPr id="2051" name="Picture 3" descr="C:\Documents and Settings\Luboš\Plocha\Lenka\Obojž. obrázky\skokan hnědý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928802"/>
            <a:ext cx="2857520" cy="1901204"/>
          </a:xfrm>
          <a:prstGeom prst="round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14348" y="4786322"/>
            <a:ext cx="82792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Doplň názvy obou skupin obojživelníků: …………………………………………….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                                                                    …………………………………………….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85786" y="5786454"/>
            <a:ext cx="772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Dokážeš vyobrazené druhy určit? Pokud ne, využij učebnici nebo</a:t>
            </a:r>
          </a:p>
          <a:p>
            <a:r>
              <a:rPr lang="cs-CZ" sz="2000" b="1" dirty="0" smtClean="0"/>
              <a:t>atlas.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57290" y="4071942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……………………………….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72198" y="4071942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……………..….………….</a:t>
            </a:r>
            <a:endParaRPr lang="cs-CZ" sz="2000" b="1" dirty="0"/>
          </a:p>
        </p:txBody>
      </p:sp>
      <p:sp>
        <p:nvSpPr>
          <p:cNvPr id="11" name="Obdélník 10"/>
          <p:cNvSpPr/>
          <p:nvPr/>
        </p:nvSpPr>
        <p:spPr>
          <a:xfrm>
            <a:off x="428596" y="285728"/>
            <a:ext cx="4681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Naši obojživelníci</a:t>
            </a:r>
            <a:endParaRPr lang="cs-CZ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1071546"/>
            <a:ext cx="4569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Víš jak se jmenuje naše největší žába?</a:t>
            </a:r>
            <a:endParaRPr lang="cs-CZ" sz="2000" b="1" dirty="0"/>
          </a:p>
        </p:txBody>
      </p:sp>
      <p:pic>
        <p:nvPicPr>
          <p:cNvPr id="3074" name="Picture 2" descr="C:\Documents and Settings\Luboš\Plocha\Lenka\Obojž. obrázky\ropu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2868607" cy="2151456"/>
          </a:xfrm>
          <a:prstGeom prst="roundRect">
            <a:avLst/>
          </a:prstGeom>
          <a:noFill/>
        </p:spPr>
      </p:pic>
      <p:pic>
        <p:nvPicPr>
          <p:cNvPr id="3075" name="Picture 3" descr="C:\Documents and Settings\Luboš\Plocha\Lenka\Obojž. obrázky\ropuch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2882935" cy="2161029"/>
          </a:xfrm>
          <a:prstGeom prst="round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1472" y="4357694"/>
            <a:ext cx="3188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Co víš o jejím životě?</a:t>
            </a:r>
            <a:endParaRPr lang="cs-CZ" sz="2000" b="1" dirty="0"/>
          </a:p>
        </p:txBody>
      </p:sp>
      <p:pic>
        <p:nvPicPr>
          <p:cNvPr id="1026" name="Picture 2" descr="C:\Documents and Settings\Luboš\Plocha\Lenka\Obojž. obrázky\ropucha vajíč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500570"/>
            <a:ext cx="2930517" cy="2197888"/>
          </a:xfrm>
          <a:prstGeom prst="round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500034" y="142852"/>
            <a:ext cx="4609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Naši obojživelníci</a:t>
            </a:r>
            <a:endParaRPr lang="cs-CZ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928670"/>
            <a:ext cx="6791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Urči další naše obojživelníky. Můžeš využít učebnici i atlas.</a:t>
            </a:r>
            <a:endParaRPr lang="cs-CZ" sz="2000" b="1" dirty="0"/>
          </a:p>
        </p:txBody>
      </p:sp>
      <p:pic>
        <p:nvPicPr>
          <p:cNvPr id="2051" name="Picture 3" descr="C:\Documents and Settings\Luboš\Plocha\Lenka\Obojž. obrázky\kuň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2228835" cy="1894510"/>
          </a:xfrm>
          <a:prstGeom prst="ellipse">
            <a:avLst/>
          </a:prstGeom>
          <a:noFill/>
        </p:spPr>
      </p:pic>
      <p:pic>
        <p:nvPicPr>
          <p:cNvPr id="2052" name="Picture 4" descr="C:\Documents and Settings\Luboš\Plocha\Lenka\Obojž. obrázky\kuˇka pul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500174"/>
            <a:ext cx="2320900" cy="1740675"/>
          </a:xfrm>
          <a:prstGeom prst="ellipse">
            <a:avLst/>
          </a:prstGeom>
          <a:noFill/>
        </p:spPr>
      </p:pic>
      <p:pic>
        <p:nvPicPr>
          <p:cNvPr id="2053" name="Picture 5" descr="C:\Documents and Settings\Luboš\Plocha\Lenka\Obojž. obrázky\skokan vajíč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357298"/>
            <a:ext cx="2394465" cy="1795849"/>
          </a:xfrm>
          <a:prstGeom prst="ellipse">
            <a:avLst/>
          </a:prstGeom>
          <a:noFill/>
        </p:spPr>
      </p:pic>
      <p:pic>
        <p:nvPicPr>
          <p:cNvPr id="2054" name="Picture 6" descr="C:\Documents and Settings\Luboš\Plocha\Lenka\Obojž. obrázky\skokan hnědý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214554"/>
            <a:ext cx="2591202" cy="1724013"/>
          </a:xfrm>
          <a:prstGeom prst="ellipse">
            <a:avLst/>
          </a:prstGeom>
          <a:noFill/>
        </p:spPr>
      </p:pic>
      <p:pic>
        <p:nvPicPr>
          <p:cNvPr id="2055" name="Picture 7" descr="C:\Documents and Settings\Luboš\Plocha\Lenka\Obojž. obrázky\rosnička vaj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714752"/>
            <a:ext cx="2143140" cy="1607356"/>
          </a:xfrm>
          <a:prstGeom prst="ellipse">
            <a:avLst/>
          </a:prstGeom>
          <a:noFill/>
        </p:spPr>
      </p:pic>
      <p:pic>
        <p:nvPicPr>
          <p:cNvPr id="2056" name="Picture 8" descr="C:\Documents and Settings\Luboš\Plocha\Lenka\Obojž. obrázky\rosnička pul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5046" y="4214818"/>
            <a:ext cx="2286016" cy="1714512"/>
          </a:xfrm>
          <a:prstGeom prst="ellipse">
            <a:avLst/>
          </a:prstGeom>
          <a:noFill/>
        </p:spPr>
      </p:pic>
      <p:pic>
        <p:nvPicPr>
          <p:cNvPr id="2057" name="Picture 9" descr="C:\Documents and Settings\Luboš\Plocha\Lenka\Obojž. obrázky\rosnič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5072074"/>
            <a:ext cx="2357454" cy="1697367"/>
          </a:xfrm>
          <a:prstGeom prst="ellipse">
            <a:avLst/>
          </a:prstGeom>
          <a:noFill/>
        </p:spPr>
      </p:pic>
      <p:pic>
        <p:nvPicPr>
          <p:cNvPr id="2058" name="Picture 10" descr="C:\Documents and Settings\Luboš\Plocha\Lenka\Obojž. obrázky\skokan zelený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0" y="5072074"/>
            <a:ext cx="2573353" cy="1671740"/>
          </a:xfrm>
          <a:prstGeom prst="ellipse">
            <a:avLst/>
          </a:prstGeom>
          <a:noFill/>
        </p:spPr>
      </p:pic>
      <p:pic>
        <p:nvPicPr>
          <p:cNvPr id="2060" name="Picture 12" descr="C:\Documents and Settings\Luboš\Plocha\Lenka\Obojž. obrázky\kuˇka pule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3500438"/>
            <a:ext cx="2362178" cy="1771634"/>
          </a:xfrm>
          <a:prstGeom prst="ellipse">
            <a:avLst/>
          </a:prstGeom>
          <a:noFill/>
        </p:spPr>
      </p:pic>
      <p:pic>
        <p:nvPicPr>
          <p:cNvPr id="2061" name="Picture 13" descr="C:\Documents and Settings\Luboš\Plocha\Lenka\Obojž. obrázky\kuˇk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71670" y="2857496"/>
            <a:ext cx="2214578" cy="1660934"/>
          </a:xfrm>
          <a:prstGeom prst="ellipse">
            <a:avLst/>
          </a:prstGeom>
          <a:noFill/>
        </p:spPr>
      </p:pic>
      <p:sp>
        <p:nvSpPr>
          <p:cNvPr id="13" name="Obdélník 12"/>
          <p:cNvSpPr/>
          <p:nvPr/>
        </p:nvSpPr>
        <p:spPr>
          <a:xfrm>
            <a:off x="428596" y="214290"/>
            <a:ext cx="4609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Naši obojživelníci</a:t>
            </a:r>
            <a:endParaRPr lang="cs-CZ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00034" y="928670"/>
            <a:ext cx="6536405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 smtClean="0"/>
              <a:t>Obojživelníci</a:t>
            </a:r>
          </a:p>
          <a:p>
            <a:pPr marL="342900" indent="-342900">
              <a:buAutoNum type="arabicParenR"/>
            </a:pPr>
            <a:r>
              <a:rPr lang="cs-CZ" sz="2000" b="1" u="sng" dirty="0" smtClean="0"/>
              <a:t>bezocasí</a:t>
            </a:r>
          </a:p>
          <a:p>
            <a:pPr marL="342900" indent="-342900"/>
            <a:r>
              <a:rPr lang="cs-CZ" sz="2000" b="1" dirty="0" smtClean="0"/>
              <a:t>       - </a:t>
            </a:r>
            <a:r>
              <a:rPr lang="cs-CZ" sz="2000" b="1" u="sng" dirty="0" smtClean="0"/>
              <a:t>ropucha obecná  </a:t>
            </a:r>
            <a:r>
              <a:rPr lang="cs-CZ" sz="2000" b="1" dirty="0" smtClean="0">
                <a:solidFill>
                  <a:srgbClr val="FF0000"/>
                </a:solidFill>
              </a:rPr>
              <a:t>CH</a:t>
            </a:r>
            <a:endParaRPr lang="cs-CZ" sz="2000" b="1" dirty="0" smtClean="0"/>
          </a:p>
          <a:p>
            <a:pPr marL="342900" indent="-342900"/>
            <a:r>
              <a:rPr lang="cs-CZ" sz="2000" b="1" dirty="0" smtClean="0"/>
              <a:t>          bradavičnatá kůže</a:t>
            </a:r>
          </a:p>
          <a:p>
            <a:pPr marL="342900" indent="-342900"/>
            <a:r>
              <a:rPr lang="cs-CZ" sz="2000" b="1" dirty="0" smtClean="0"/>
              <a:t>          zavalité tělo</a:t>
            </a:r>
          </a:p>
          <a:p>
            <a:pPr marL="342900" indent="-342900"/>
            <a:r>
              <a:rPr lang="cs-CZ" sz="2000" b="1" dirty="0" smtClean="0"/>
              <a:t>          žije ve vlhku</a:t>
            </a:r>
          </a:p>
          <a:p>
            <a:pPr marL="342900" indent="-342900"/>
            <a:r>
              <a:rPr lang="cs-CZ" sz="2000" b="1" dirty="0" smtClean="0"/>
              <a:t>        - </a:t>
            </a:r>
            <a:r>
              <a:rPr lang="cs-CZ" sz="2000" b="1" u="sng" dirty="0" smtClean="0"/>
              <a:t>kuňka žlutobřichá  </a:t>
            </a:r>
            <a:r>
              <a:rPr lang="cs-CZ" sz="2000" b="1" dirty="0" smtClean="0">
                <a:solidFill>
                  <a:srgbClr val="FF0000"/>
                </a:solidFill>
              </a:rPr>
              <a:t>CH</a:t>
            </a:r>
            <a:endParaRPr lang="cs-CZ" sz="2000" b="1" dirty="0" smtClean="0"/>
          </a:p>
          <a:p>
            <a:pPr marL="342900" indent="-342900"/>
            <a:r>
              <a:rPr lang="cs-CZ" sz="2000" b="1" dirty="0" smtClean="0"/>
              <a:t>           bradavičnatá kůže</a:t>
            </a:r>
          </a:p>
          <a:p>
            <a:pPr marL="342900" indent="-342900"/>
            <a:r>
              <a:rPr lang="cs-CZ" sz="2000" b="1" dirty="0" smtClean="0"/>
              <a:t>           žije ve vodě</a:t>
            </a:r>
          </a:p>
          <a:p>
            <a:pPr marL="342900" indent="-342900"/>
            <a:r>
              <a:rPr lang="cs-CZ" sz="2000" b="1" dirty="0" smtClean="0"/>
              <a:t>        - </a:t>
            </a:r>
            <a:r>
              <a:rPr lang="cs-CZ" sz="2000" b="1" u="sng" dirty="0" smtClean="0"/>
              <a:t>skokan zelený</a:t>
            </a:r>
          </a:p>
          <a:p>
            <a:pPr marL="342900" indent="-342900"/>
            <a:r>
              <a:rPr lang="cs-CZ" sz="2000" b="1" dirty="0" smtClean="0"/>
              <a:t>           sameček vydává skřehotavý zvuk – ozvučné měchýřky</a:t>
            </a:r>
          </a:p>
          <a:p>
            <a:pPr marL="342900" indent="-342900"/>
            <a:r>
              <a:rPr lang="cs-CZ" sz="2000" b="1" dirty="0" smtClean="0"/>
              <a:t>        - </a:t>
            </a:r>
            <a:r>
              <a:rPr lang="cs-CZ" sz="2000" b="1" u="sng" dirty="0" smtClean="0"/>
              <a:t>skokan hnědý</a:t>
            </a:r>
          </a:p>
          <a:p>
            <a:pPr marL="342900" indent="-342900"/>
            <a:r>
              <a:rPr lang="cs-CZ" sz="2000" b="1" dirty="0" smtClean="0"/>
              <a:t>           vyvinuté zadní končetiny – skákání</a:t>
            </a:r>
          </a:p>
          <a:p>
            <a:pPr marL="342900" indent="-342900"/>
            <a:r>
              <a:rPr lang="cs-CZ" sz="2000" b="1" dirty="0" smtClean="0"/>
              <a:t>        - </a:t>
            </a:r>
            <a:r>
              <a:rPr lang="cs-CZ" sz="2000" b="1" u="sng" dirty="0" smtClean="0"/>
              <a:t>rosnička zelená  </a:t>
            </a:r>
            <a:r>
              <a:rPr lang="cs-CZ" sz="2000" b="1" dirty="0" smtClean="0">
                <a:solidFill>
                  <a:srgbClr val="FF0000"/>
                </a:solidFill>
              </a:rPr>
              <a:t>CH</a:t>
            </a:r>
            <a:endParaRPr lang="cs-CZ" sz="2000" b="1" dirty="0" smtClean="0"/>
          </a:p>
          <a:p>
            <a:pPr marL="342900" indent="-342900"/>
            <a:r>
              <a:rPr lang="cs-CZ" sz="2000" b="1" dirty="0" smtClean="0"/>
              <a:t>           žije ve větvích</a:t>
            </a:r>
          </a:p>
          <a:p>
            <a:pPr marL="342900" indent="-342900"/>
            <a:r>
              <a:rPr lang="cs-CZ" sz="2000" b="1" dirty="0" smtClean="0"/>
              <a:t>           přísavky na koncích prstů</a:t>
            </a:r>
          </a:p>
          <a:p>
            <a:pPr marL="342900" indent="-342900">
              <a:buAutoNum type="arabicParenR"/>
            </a:pPr>
            <a:endParaRPr lang="cs-CZ" dirty="0" smtClean="0"/>
          </a:p>
        </p:txBody>
      </p:sp>
      <p:sp>
        <p:nvSpPr>
          <p:cNvPr id="3" name="Obdélník 2"/>
          <p:cNvSpPr/>
          <p:nvPr/>
        </p:nvSpPr>
        <p:spPr>
          <a:xfrm>
            <a:off x="500034" y="214290"/>
            <a:ext cx="150733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Zápis</a:t>
            </a:r>
          </a:p>
          <a:p>
            <a:endParaRPr lang="cs-CZ" sz="2800" dirty="0"/>
          </a:p>
        </p:txBody>
      </p:sp>
      <p:pic>
        <p:nvPicPr>
          <p:cNvPr id="5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57166"/>
            <a:ext cx="1338264" cy="1004872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785794"/>
            <a:ext cx="574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Na obou obrázcích je jeden živočišný druh – vysvětli.</a:t>
            </a:r>
            <a:endParaRPr lang="cs-CZ" sz="2000" b="1" dirty="0"/>
          </a:p>
        </p:txBody>
      </p:sp>
      <p:pic>
        <p:nvPicPr>
          <p:cNvPr id="3074" name="Picture 2" descr="C:\Documents and Settings\Luboš\Plocha\Lenka\Obojž. obrázky\čolek sam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3810027" cy="1714512"/>
          </a:xfrm>
          <a:prstGeom prst="roundRect">
            <a:avLst/>
          </a:prstGeom>
          <a:noFill/>
        </p:spPr>
      </p:pic>
      <p:pic>
        <p:nvPicPr>
          <p:cNvPr id="3075" name="Picture 3" descr="C:\Documents and Settings\Luboš\Plocha\Lenka\Obojž. obrázky\čolek sam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3643296" cy="1706278"/>
          </a:xfrm>
          <a:prstGeom prst="round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71472" y="3143248"/>
            <a:ext cx="8234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Pohlavní dvoutvárnost  - sameček se liší od samičky např. barvou, velikostí…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1472" y="3714752"/>
            <a:ext cx="5549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sz="2000" b="1" dirty="0" smtClean="0"/>
              <a:t>Vyhledej v atlase další druh čolka, který u nás žije.</a:t>
            </a:r>
            <a:endParaRPr lang="cs-CZ" sz="2000" b="1" dirty="0"/>
          </a:p>
        </p:txBody>
      </p:sp>
      <p:pic>
        <p:nvPicPr>
          <p:cNvPr id="3076" name="Picture 4" descr="C:\Documents and Settings\Luboš\Plocha\Lenka\Obojž. obrázky\čolek horský same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429132"/>
            <a:ext cx="3047979" cy="1706869"/>
          </a:xfrm>
          <a:prstGeom prst="roundRect">
            <a:avLst/>
          </a:prstGeom>
          <a:noFill/>
        </p:spPr>
      </p:pic>
      <p:pic>
        <p:nvPicPr>
          <p:cNvPr id="3077" name="Picture 5" descr="C:\Documents and Settings\Luboš\Plocha\Lenka\Obojž. obrázky\čolek horský sami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429132"/>
            <a:ext cx="3033702" cy="1739322"/>
          </a:xfrm>
          <a:prstGeom prst="round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500034" y="0"/>
            <a:ext cx="4609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C000"/>
                </a:solidFill>
              </a:rPr>
              <a:t>Naši obojživelníci</a:t>
            </a:r>
            <a:endParaRPr lang="cs-CZ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42910" y="1071546"/>
            <a:ext cx="2989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Vysvětli pojem živorodost.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2910" y="1857364"/>
            <a:ext cx="8630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Samička rodí živá mláďata – např. samička mloka skvrnitého rodí pulce do vody.</a:t>
            </a:r>
            <a:endParaRPr lang="cs-CZ" sz="2000" b="1" dirty="0"/>
          </a:p>
        </p:txBody>
      </p:sp>
      <p:pic>
        <p:nvPicPr>
          <p:cNvPr id="7170" name="Picture 2" descr="C:\Documents and Settings\Luboš\Plocha\Lenka\Obojž. obrázky\mlok skvrnit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00372"/>
            <a:ext cx="3243248" cy="2168922"/>
          </a:xfrm>
          <a:prstGeom prst="roundRect">
            <a:avLst/>
          </a:prstGeom>
          <a:noFill/>
        </p:spPr>
      </p:pic>
      <p:pic>
        <p:nvPicPr>
          <p:cNvPr id="7171" name="Picture 3" descr="C:\Documents and Settings\Luboš\Plocha\Lenka\Obojž. obrázky\mlok skvrnitý pul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00372"/>
            <a:ext cx="3686169" cy="2216616"/>
          </a:xfrm>
          <a:prstGeom prst="round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571472" y="214290"/>
            <a:ext cx="46096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Naši obojživelníci</a:t>
            </a:r>
            <a:endParaRPr lang="cs-CZ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1071546"/>
            <a:ext cx="831702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2) </a:t>
            </a:r>
            <a:r>
              <a:rPr lang="cs-CZ" sz="2000" b="1" u="sng" dirty="0" smtClean="0"/>
              <a:t>ocasatí</a:t>
            </a:r>
          </a:p>
          <a:p>
            <a:r>
              <a:rPr lang="cs-CZ" sz="2000" b="1" dirty="0" smtClean="0"/>
              <a:t>     - </a:t>
            </a:r>
            <a:r>
              <a:rPr lang="cs-CZ" sz="2000" b="1" u="sng" dirty="0" smtClean="0"/>
              <a:t>čolek obecný  </a:t>
            </a:r>
            <a:r>
              <a:rPr lang="cs-CZ" sz="2000" b="1" dirty="0" smtClean="0">
                <a:solidFill>
                  <a:srgbClr val="FF0000"/>
                </a:solidFill>
              </a:rPr>
              <a:t>CH</a:t>
            </a:r>
            <a:endParaRPr lang="cs-CZ" sz="2000" b="1" dirty="0" smtClean="0"/>
          </a:p>
          <a:p>
            <a:r>
              <a:rPr lang="cs-CZ" sz="2000" b="1" dirty="0" smtClean="0"/>
              <a:t>        pohlavní dvoutvárnost – sameček se liší od samičky /barvou, velikostí…/</a:t>
            </a:r>
          </a:p>
          <a:p>
            <a:r>
              <a:rPr lang="cs-CZ" sz="2000" b="1" dirty="0" smtClean="0"/>
              <a:t>        žije ve vodě</a:t>
            </a:r>
          </a:p>
          <a:p>
            <a:r>
              <a:rPr lang="cs-CZ" sz="2000" b="1" dirty="0" smtClean="0"/>
              <a:t>      - </a:t>
            </a:r>
            <a:r>
              <a:rPr lang="cs-CZ" sz="2000" b="1" u="sng" dirty="0" smtClean="0"/>
              <a:t>čolek horský  </a:t>
            </a:r>
            <a:r>
              <a:rPr lang="cs-CZ" sz="2000" b="1" dirty="0" smtClean="0">
                <a:solidFill>
                  <a:srgbClr val="FF0000"/>
                </a:solidFill>
              </a:rPr>
              <a:t>CH</a:t>
            </a:r>
            <a:endParaRPr lang="cs-CZ" sz="2000" b="1" dirty="0" smtClean="0"/>
          </a:p>
          <a:p>
            <a:r>
              <a:rPr lang="cs-CZ" sz="2000" b="1" dirty="0" smtClean="0"/>
              <a:t>         žije ve vodě</a:t>
            </a:r>
          </a:p>
          <a:p>
            <a:r>
              <a:rPr lang="cs-CZ" sz="2000" b="1" dirty="0" smtClean="0"/>
              <a:t>      - </a:t>
            </a:r>
            <a:r>
              <a:rPr lang="cs-CZ" sz="2000" b="1" u="sng" dirty="0" smtClean="0"/>
              <a:t>mlok skvrnitý  </a:t>
            </a:r>
            <a:r>
              <a:rPr lang="cs-CZ" sz="2000" b="1" dirty="0" smtClean="0">
                <a:solidFill>
                  <a:srgbClr val="FF0000"/>
                </a:solidFill>
              </a:rPr>
              <a:t>CH</a:t>
            </a:r>
            <a:endParaRPr lang="cs-CZ" sz="2000" b="1" dirty="0" smtClean="0"/>
          </a:p>
          <a:p>
            <a:r>
              <a:rPr lang="cs-CZ" sz="2000" b="1" dirty="0" smtClean="0"/>
              <a:t>         živorodý – samička rodí pulce do vody</a:t>
            </a:r>
          </a:p>
          <a:p>
            <a:r>
              <a:rPr lang="cs-CZ" sz="2000" b="1" dirty="0" smtClean="0"/>
              <a:t>         žije ve vlhku    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28596" y="214290"/>
            <a:ext cx="1395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Zápis</a:t>
            </a:r>
          </a:p>
        </p:txBody>
      </p:sp>
      <p:pic>
        <p:nvPicPr>
          <p:cNvPr id="4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57166"/>
            <a:ext cx="1338264" cy="1004872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329</TotalTime>
  <Words>383</Words>
  <Application>Microsoft Office PowerPoint</Application>
  <PresentationFormat>Předvádění na obrazovce (4:3)</PresentationFormat>
  <Paragraphs>87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Snímek 1</vt:lpstr>
      <vt:lpstr>Obojživelníci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Company>Boerner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Obojživelníci</dc:title>
  <dc:creator>Lubomír Pech</dc:creator>
  <cp:lastModifiedBy>Lubomír Pech</cp:lastModifiedBy>
  <cp:revision>39</cp:revision>
  <dcterms:created xsi:type="dcterms:W3CDTF">2009-10-22T16:49:27Z</dcterms:created>
  <dcterms:modified xsi:type="dcterms:W3CDTF">2010-06-24T19:44:11Z</dcterms:modified>
</cp:coreProperties>
</file>