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56" r:id="rId3"/>
    <p:sldId id="262" r:id="rId4"/>
    <p:sldId id="257" r:id="rId5"/>
    <p:sldId id="263" r:id="rId6"/>
    <p:sldId id="258" r:id="rId7"/>
    <p:sldId id="261" r:id="rId8"/>
    <p:sldId id="265" r:id="rId9"/>
    <p:sldId id="266" r:id="rId10"/>
    <p:sldId id="264" r:id="rId11"/>
    <p:sldId id="267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5623-7DCA-43C1-B998-7CBE49FF093E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754D6-0964-45B1-B5E7-1841EFAD815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F34A-A353-4BAD-BEEA-69BFA3747D19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D7B0-1F51-4A12-AF6F-46228A2F7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F34A-A353-4BAD-BEEA-69BFA3747D19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D7B0-1F51-4A12-AF6F-46228A2F7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F34A-A353-4BAD-BEEA-69BFA3747D19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D7B0-1F51-4A12-AF6F-46228A2F7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F34A-A353-4BAD-BEEA-69BFA3747D19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D7B0-1F51-4A12-AF6F-46228A2F7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F34A-A353-4BAD-BEEA-69BFA3747D19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D7B0-1F51-4A12-AF6F-46228A2F7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F34A-A353-4BAD-BEEA-69BFA3747D19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D7B0-1F51-4A12-AF6F-46228A2F7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F34A-A353-4BAD-BEEA-69BFA3747D19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D7B0-1F51-4A12-AF6F-46228A2F7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F34A-A353-4BAD-BEEA-69BFA3747D19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D7B0-1F51-4A12-AF6F-46228A2F7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F34A-A353-4BAD-BEEA-69BFA3747D19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D7B0-1F51-4A12-AF6F-46228A2F7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F34A-A353-4BAD-BEEA-69BFA3747D19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D7B0-1F51-4A12-AF6F-46228A2F7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F34A-A353-4BAD-BEEA-69BFA3747D19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D7B0-1F51-4A12-AF6F-46228A2F7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EF34A-A353-4BAD-BEEA-69BFA3747D19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CD7B0-1F51-4A12-AF6F-46228A2F7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549275"/>
            <a:ext cx="5900738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258888" y="2565400"/>
          <a:ext cx="6524625" cy="830263"/>
        </p:xfrm>
        <a:graphic>
          <a:graphicData uri="http://schemas.openxmlformats.org/drawingml/2006/table">
            <a:tbl>
              <a:tblPr/>
              <a:tblGrid>
                <a:gridCol w="1835150"/>
                <a:gridCol w="4689475"/>
              </a:tblGrid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Příjemce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Základní škola, Třebechovice pod Orebem, okres Hradec Králové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9" name="Picture 3" descr="logozs1"/>
          <p:cNvPicPr>
            <a:picLocks noChangeAspect="1" noChangeArrowheads="1"/>
          </p:cNvPicPr>
          <p:nvPr/>
        </p:nvPicPr>
        <p:blipFill>
          <a:blip r:embed="rId3">
            <a:lum bright="90000" contrast="80000"/>
          </a:blip>
          <a:srcRect/>
          <a:stretch>
            <a:fillRect/>
          </a:stretch>
        </p:blipFill>
        <p:spPr bwMode="auto">
          <a:xfrm>
            <a:off x="3348038" y="2636838"/>
            <a:ext cx="571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258888" y="3789363"/>
          <a:ext cx="6553200" cy="793751"/>
        </p:xfrm>
        <a:graphic>
          <a:graphicData uri="http://schemas.openxmlformats.org/drawingml/2006/table">
            <a:tbl>
              <a:tblPr/>
              <a:tblGrid>
                <a:gridCol w="2738437"/>
                <a:gridCol w="3814763"/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Registrační číslo projektu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CZ.1.07/1.1.05/02.0010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Název projektu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Digitalizace výuky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Číslo prioritní osy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1/1.1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258888" y="4941888"/>
          <a:ext cx="6553200" cy="863600"/>
        </p:xfrm>
        <a:graphic>
          <a:graphicData uri="http://schemas.openxmlformats.org/drawingml/2006/table">
            <a:tbl>
              <a:tblPr/>
              <a:tblGrid>
                <a:gridCol w="2482850"/>
                <a:gridCol w="4070350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Předmět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Přírodopis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Téma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Obojživelníci –  vývoj, stavba těla </a:t>
                      </a: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rozmnožování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sedmý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Mgr. Lenka Pechová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8596" y="357166"/>
            <a:ext cx="1507336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Zápis</a:t>
            </a:r>
          </a:p>
          <a:p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1214422"/>
            <a:ext cx="8723735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u="sng" dirty="0" smtClean="0">
                <a:solidFill>
                  <a:srgbClr val="00B050"/>
                </a:solidFill>
              </a:rPr>
              <a:t>Obojživelníci</a:t>
            </a: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rgbClr val="00B050"/>
                </a:solidFill>
              </a:rPr>
              <a:t> obojživelníci jsou obratlovci, kteří v mládí dýchají žábrami , v dospělosti plícemi</a:t>
            </a:r>
          </a:p>
          <a:p>
            <a:r>
              <a:rPr lang="cs-CZ" sz="2000" b="1" dirty="0" smtClean="0">
                <a:solidFill>
                  <a:srgbClr val="00B050"/>
                </a:solidFill>
              </a:rPr>
              <a:t>  a kůží</a:t>
            </a: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rgbClr val="00B050"/>
                </a:solidFill>
              </a:rPr>
              <a:t> tělo je kryto tenkou kůží se slizovými žlázami /některé jedové/</a:t>
            </a: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rgbClr val="00B050"/>
                </a:solidFill>
              </a:rPr>
              <a:t> srdce rozděleno na dvě síně a jednu komoru – dochází k mísení krve</a:t>
            </a: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rgbClr val="00B050"/>
                </a:solidFill>
              </a:rPr>
              <a:t> krevní oběh  rozdělen na malý plicní a velký tělní</a:t>
            </a: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rgbClr val="00B050"/>
                </a:solidFill>
              </a:rPr>
              <a:t> </a:t>
            </a:r>
            <a:r>
              <a:rPr lang="cs-CZ" sz="2000" b="1" u="sng" dirty="0" smtClean="0">
                <a:solidFill>
                  <a:srgbClr val="00B050"/>
                </a:solidFill>
              </a:rPr>
              <a:t>kloaka</a:t>
            </a:r>
            <a:r>
              <a:rPr lang="cs-CZ" sz="2000" b="1" dirty="0" smtClean="0">
                <a:solidFill>
                  <a:srgbClr val="00B050"/>
                </a:solidFill>
              </a:rPr>
              <a:t>  = společný vývod soustavy trávicí, vylučovací a rozmnožovací</a:t>
            </a: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rgbClr val="00B050"/>
                </a:solidFill>
              </a:rPr>
              <a:t> </a:t>
            </a:r>
            <a:r>
              <a:rPr lang="cs-CZ" sz="2000" b="1" u="sng" dirty="0" smtClean="0">
                <a:solidFill>
                  <a:srgbClr val="00B050"/>
                </a:solidFill>
              </a:rPr>
              <a:t>studenokrevní živočichové</a:t>
            </a:r>
            <a:r>
              <a:rPr lang="cs-CZ" sz="2000" b="1" dirty="0" smtClean="0">
                <a:solidFill>
                  <a:srgbClr val="00B050"/>
                </a:solidFill>
              </a:rPr>
              <a:t> – teplota těla se přizpůsobuje teplotě prostředí</a:t>
            </a: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rgbClr val="00B050"/>
                </a:solidFill>
              </a:rPr>
              <a:t> </a:t>
            </a:r>
            <a:r>
              <a:rPr lang="cs-CZ" sz="2000" b="1" u="sng" dirty="0" smtClean="0">
                <a:solidFill>
                  <a:srgbClr val="00B050"/>
                </a:solidFill>
              </a:rPr>
              <a:t>kostra</a:t>
            </a:r>
            <a:r>
              <a:rPr lang="cs-CZ" sz="2000" b="1" dirty="0" smtClean="0">
                <a:solidFill>
                  <a:srgbClr val="00B050"/>
                </a:solidFill>
              </a:rPr>
              <a:t> je tvořena páteří, lebkou a kostrou končetin</a:t>
            </a: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rgbClr val="00B050"/>
                </a:solidFill>
              </a:rPr>
              <a:t> </a:t>
            </a:r>
            <a:r>
              <a:rPr lang="cs-CZ" sz="2000" b="1" u="sng" dirty="0" smtClean="0">
                <a:solidFill>
                  <a:srgbClr val="00B050"/>
                </a:solidFill>
              </a:rPr>
              <a:t>rozmnožování</a:t>
            </a:r>
            <a:r>
              <a:rPr lang="cs-CZ" sz="2000" b="1" dirty="0" smtClean="0">
                <a:solidFill>
                  <a:srgbClr val="00B050"/>
                </a:solidFill>
              </a:rPr>
              <a:t>: pohlavní</a:t>
            </a:r>
          </a:p>
          <a:p>
            <a:r>
              <a:rPr lang="cs-CZ" sz="2000" b="1" dirty="0" smtClean="0">
                <a:solidFill>
                  <a:srgbClr val="00B050"/>
                </a:solidFill>
              </a:rPr>
              <a:t>                             oplození vnější (mimo tělo samičky)</a:t>
            </a:r>
          </a:p>
          <a:p>
            <a:r>
              <a:rPr lang="cs-CZ" sz="2000" b="1" dirty="0" smtClean="0">
                <a:solidFill>
                  <a:srgbClr val="00B050"/>
                </a:solidFill>
              </a:rPr>
              <a:t>                             vývin nepřímý: oplozené vajíčko, pulec, jedinec </a:t>
            </a:r>
          </a:p>
          <a:p>
            <a:endParaRPr lang="cs-CZ" sz="2000" b="1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rgbClr val="00B050"/>
                </a:solidFill>
              </a:rPr>
              <a:t> vyvinuli se z ryb příbuzných lalokoploutvým rybám, </a:t>
            </a: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rgbClr val="00B050"/>
                </a:solidFill>
              </a:rPr>
              <a:t> nejstarší obojživelníci = </a:t>
            </a:r>
            <a:r>
              <a:rPr lang="cs-CZ" sz="2000" b="1" u="sng" dirty="0" smtClean="0">
                <a:solidFill>
                  <a:srgbClr val="00B050"/>
                </a:solidFill>
              </a:rPr>
              <a:t>krytolebci</a:t>
            </a:r>
          </a:p>
          <a:p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Documents and Settings\Luboš\Plocha\Lenka\Obojž. obrázky\a446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357166"/>
            <a:ext cx="1338264" cy="1004872"/>
          </a:xfrm>
          <a:prstGeom prst="ellipse">
            <a:avLst/>
          </a:prstGeom>
          <a:noFill/>
          <a:ln>
            <a:solidFill>
              <a:srgbClr val="CC33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58" y="0"/>
            <a:ext cx="4871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Procvičování učiva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28596" y="714356"/>
            <a:ext cx="868385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Doplň v textu chybějící slova:</a:t>
            </a:r>
          </a:p>
          <a:p>
            <a:r>
              <a:rPr lang="cs-CZ" sz="2000" b="1" dirty="0" smtClean="0">
                <a:solidFill>
                  <a:srgbClr val="00B050"/>
                </a:solidFill>
              </a:rPr>
              <a:t>Obojživelníci jsou živočichové, kteří v mládí žijí  ………………………… a v dospělosti</a:t>
            </a:r>
          </a:p>
          <a:p>
            <a:r>
              <a:rPr lang="cs-CZ" sz="2000" b="1" dirty="0" smtClean="0">
                <a:solidFill>
                  <a:srgbClr val="00B050"/>
                </a:solidFill>
              </a:rPr>
              <a:t>…………………………… . Mají ……………………………… tělesnou teplotu a stále ……………</a:t>
            </a:r>
          </a:p>
          <a:p>
            <a:r>
              <a:rPr lang="cs-CZ" sz="2000" b="1" dirty="0" smtClean="0">
                <a:solidFill>
                  <a:srgbClr val="00B050"/>
                </a:solidFill>
              </a:rPr>
              <a:t>kůži . Lebka obojživelníků je s páteří spojena ………………………….. . V dutině ústní</a:t>
            </a:r>
          </a:p>
          <a:p>
            <a:r>
              <a:rPr lang="cs-CZ" sz="2000" b="1" dirty="0" smtClean="0">
                <a:solidFill>
                  <a:srgbClr val="00B050"/>
                </a:solidFill>
              </a:rPr>
              <a:t>mají obojživelníci ………………….  Vyvíjejí se ……………………… . Jejich larvy …………..,</a:t>
            </a:r>
          </a:p>
          <a:p>
            <a:r>
              <a:rPr lang="cs-CZ" sz="2000" b="1" dirty="0" smtClean="0">
                <a:solidFill>
                  <a:srgbClr val="00B050"/>
                </a:solidFill>
              </a:rPr>
              <a:t>dýchají …………………. . Dospělí jedinci dýchají ……………………….. a ……………………. .</a:t>
            </a:r>
          </a:p>
          <a:p>
            <a:r>
              <a:rPr lang="cs-CZ" sz="2000" b="1" dirty="0" smtClean="0">
                <a:solidFill>
                  <a:srgbClr val="00B050"/>
                </a:solidFill>
              </a:rPr>
              <a:t>Srdce je rozděleno ……………………………………. . Do těla je ze srdce vháněna krev</a:t>
            </a:r>
          </a:p>
          <a:p>
            <a:r>
              <a:rPr lang="cs-CZ" sz="2000" b="1" dirty="0" smtClean="0">
                <a:solidFill>
                  <a:srgbClr val="00B050"/>
                </a:solidFill>
              </a:rPr>
              <a:t>………………………………………………., proto obojživelníci dýchají také ……………………. .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1472" y="3500438"/>
            <a:ext cx="8437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Popiš vývojová stádia rosničky zelené. Seřaď obrázky pomocí písmen správně.</a:t>
            </a:r>
            <a:endParaRPr lang="cs-CZ" sz="2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Documents and Settings\Luboš\Plocha\Lenka\Obojž. obrázky\rosnička pul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143380"/>
            <a:ext cx="2276450" cy="1707337"/>
          </a:xfrm>
          <a:prstGeom prst="ellipse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Documents and Settings\Luboš\Plocha\Lenka\Obojž. obrázky\rosnička vaj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143380"/>
            <a:ext cx="2211366" cy="1658525"/>
          </a:xfrm>
          <a:prstGeom prst="ellipse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8" name="Picture 4" descr="C:\Documents and Settings\Luboš\Plocha\Lenka\Obojž. obrázky\rosnič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143380"/>
            <a:ext cx="2301850" cy="1657332"/>
          </a:xfrm>
          <a:prstGeom prst="ellipse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" name="TextovéPole 7"/>
          <p:cNvSpPr txBox="1"/>
          <p:nvPr/>
        </p:nvSpPr>
        <p:spPr>
          <a:xfrm>
            <a:off x="928662" y="6000768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A ) dospělec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071934" y="6000768"/>
            <a:ext cx="1194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B) vajíčka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72330" y="6000768"/>
            <a:ext cx="1034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C) pulec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71472" y="3786190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B    C     A</a:t>
            </a:r>
            <a:endParaRPr lang="cs-CZ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71414"/>
            <a:ext cx="4871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Procvičování učiva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55435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6072198" y="221455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smtClean="0"/>
              <a:t>1. …………………………….</a:t>
            </a:r>
          </a:p>
          <a:p>
            <a:r>
              <a:rPr lang="cs-CZ" b="1" dirty="0" smtClean="0"/>
              <a:t>2. …………………………….</a:t>
            </a:r>
          </a:p>
          <a:p>
            <a:r>
              <a:rPr lang="cs-CZ" b="1" dirty="0" smtClean="0"/>
              <a:t>3. …………………………….</a:t>
            </a:r>
          </a:p>
          <a:p>
            <a:r>
              <a:rPr lang="cs-CZ" b="1" dirty="0" smtClean="0"/>
              <a:t>4. …………………………….</a:t>
            </a:r>
          </a:p>
          <a:p>
            <a:r>
              <a:rPr lang="cs-CZ" b="1" dirty="0" smtClean="0"/>
              <a:t>5. …………………………….</a:t>
            </a:r>
          </a:p>
          <a:p>
            <a:r>
              <a:rPr lang="cs-CZ" b="1" dirty="0" smtClean="0"/>
              <a:t>6. …………………………….</a:t>
            </a:r>
          </a:p>
          <a:p>
            <a:r>
              <a:rPr lang="cs-CZ" b="1" dirty="0" smtClean="0"/>
              <a:t>7. …………………………….</a:t>
            </a:r>
          </a:p>
          <a:p>
            <a:r>
              <a:rPr lang="cs-CZ" b="1" dirty="0" smtClean="0"/>
              <a:t>8. …………………………….</a:t>
            </a:r>
          </a:p>
          <a:p>
            <a:r>
              <a:rPr lang="cs-CZ" b="1" dirty="0" smtClean="0"/>
              <a:t>9. …………………………….</a:t>
            </a:r>
          </a:p>
          <a:p>
            <a:r>
              <a:rPr lang="cs-CZ" b="1" dirty="0" smtClean="0"/>
              <a:t>10. …………………………..</a:t>
            </a:r>
          </a:p>
          <a:p>
            <a:r>
              <a:rPr lang="cs-CZ" b="1" dirty="0" smtClean="0"/>
              <a:t>11. …………………………..</a:t>
            </a:r>
          </a:p>
          <a:p>
            <a:r>
              <a:rPr lang="cs-CZ" b="1" dirty="0" smtClean="0"/>
              <a:t>12. …………………………..</a:t>
            </a:r>
          </a:p>
          <a:p>
            <a:r>
              <a:rPr lang="cs-CZ" b="1" dirty="0" smtClean="0"/>
              <a:t>13. …………………………..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7158" y="857232"/>
            <a:ext cx="2615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Doplň popis k obrázku.</a:t>
            </a:r>
            <a:endParaRPr lang="cs-CZ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2714620"/>
            <a:ext cx="7772400" cy="1470025"/>
          </a:xfrm>
        </p:spPr>
        <p:txBody>
          <a:bodyPr>
            <a:normAutofit/>
          </a:bodyPr>
          <a:lstStyle/>
          <a:p>
            <a:r>
              <a:rPr lang="cs-CZ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Obojživelníci</a:t>
            </a:r>
            <a:endParaRPr lang="cs-CZ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28" y="4071942"/>
            <a:ext cx="6400800" cy="17526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00B050"/>
                </a:solidFill>
              </a:rPr>
              <a:t>Vývoj , stavba těla</a:t>
            </a:r>
          </a:p>
          <a:p>
            <a:r>
              <a:rPr lang="cs-CZ" sz="4800" b="1" dirty="0" smtClean="0">
                <a:solidFill>
                  <a:srgbClr val="00B050"/>
                </a:solidFill>
              </a:rPr>
              <a:t>a rozmnožování</a:t>
            </a:r>
            <a:endParaRPr lang="cs-CZ" sz="4800" b="1" dirty="0">
              <a:solidFill>
                <a:srgbClr val="00B050"/>
              </a:solidFill>
            </a:endParaRPr>
          </a:p>
        </p:txBody>
      </p:sp>
      <p:pic>
        <p:nvPicPr>
          <p:cNvPr id="4" name="Picture 3" descr="C:\Documents and Settings\Luboš\Plocha\Lenka\Obojž. obrázky\pralesnčk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2827050" cy="250030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7158" y="0"/>
            <a:ext cx="7072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Opakování – poznávání ryb</a:t>
            </a:r>
            <a:endParaRPr lang="cs-CZ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Luboš\Plocha\Lenka\Ryby obrázky\candá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667500" cy="4438650"/>
          </a:xfrm>
          <a:prstGeom prst="rect">
            <a:avLst/>
          </a:prstGeom>
          <a:noFill/>
        </p:spPr>
      </p:pic>
      <p:pic>
        <p:nvPicPr>
          <p:cNvPr id="3075" name="Picture 3" descr="C:\Documents and Settings\Luboš\Plocha\Lenka\Ryby obrázky\kapr hladk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071546"/>
            <a:ext cx="6667500" cy="5000625"/>
          </a:xfrm>
          <a:prstGeom prst="rect">
            <a:avLst/>
          </a:prstGeom>
          <a:noFill/>
        </p:spPr>
      </p:pic>
      <p:pic>
        <p:nvPicPr>
          <p:cNvPr id="3077" name="Picture 5" descr="C:\Documents and Settings\Luboš\Plocha\Lenka\Ryby obrázky\lín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000108"/>
            <a:ext cx="7143750" cy="5353050"/>
          </a:xfrm>
          <a:prstGeom prst="rect">
            <a:avLst/>
          </a:prstGeom>
          <a:noFill/>
        </p:spPr>
      </p:pic>
      <p:pic>
        <p:nvPicPr>
          <p:cNvPr id="3078" name="Picture 6" descr="C:\Documents and Settings\Luboš\Plocha\Lenka\Ryby obrázky\cejn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1571612"/>
            <a:ext cx="6667500" cy="4438650"/>
          </a:xfrm>
          <a:prstGeom prst="rect">
            <a:avLst/>
          </a:prstGeom>
          <a:noFill/>
        </p:spPr>
      </p:pic>
      <p:pic>
        <p:nvPicPr>
          <p:cNvPr id="3082" name="Picture 10" descr="C:\Documents and Settings\Luboš\Plocha\Lenka\Ryby obrázky\okou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1042176"/>
            <a:ext cx="7707338" cy="5395137"/>
          </a:xfrm>
          <a:prstGeom prst="rect">
            <a:avLst/>
          </a:prstGeom>
          <a:noFill/>
        </p:spPr>
      </p:pic>
      <p:pic>
        <p:nvPicPr>
          <p:cNvPr id="3083" name="Picture 11" descr="C:\Documents and Settings\Luboš\Plocha\Lenka\Ryby obrázky\kara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1142984"/>
            <a:ext cx="7143750" cy="5353050"/>
          </a:xfrm>
          <a:prstGeom prst="rect">
            <a:avLst/>
          </a:prstGeom>
          <a:noFill/>
        </p:spPr>
      </p:pic>
      <p:pic>
        <p:nvPicPr>
          <p:cNvPr id="3085" name="Picture 13" descr="C:\Documents and Settings\Luboš\Plocha\Lenka\Ryby obrázky\štik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1214422"/>
            <a:ext cx="7399631" cy="5010165"/>
          </a:xfrm>
          <a:prstGeom prst="rect">
            <a:avLst/>
          </a:prstGeom>
          <a:noFill/>
        </p:spPr>
      </p:pic>
      <p:pic>
        <p:nvPicPr>
          <p:cNvPr id="3086" name="Picture 14" descr="C:\Documents and Settings\Luboš\Plocha\Lenka\Ryby obrázky\sumec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100" y="1095632"/>
            <a:ext cx="7585197" cy="5049574"/>
          </a:xfrm>
          <a:prstGeom prst="rect">
            <a:avLst/>
          </a:prstGeom>
          <a:noFill/>
        </p:spPr>
      </p:pic>
      <p:pic>
        <p:nvPicPr>
          <p:cNvPr id="3087" name="Picture 15" descr="C:\Documents and Settings\Luboš\Plocha\Lenka\Ryby obrázky\úhoř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1142984"/>
            <a:ext cx="7143750" cy="5353050"/>
          </a:xfrm>
          <a:prstGeom prst="rect">
            <a:avLst/>
          </a:prstGeom>
          <a:noFill/>
        </p:spPr>
      </p:pic>
      <p:pic>
        <p:nvPicPr>
          <p:cNvPr id="3089" name="Picture 17" descr="C:\Documents and Settings\Luboš\Plocha\Lenka\Ryby obrázky\pstruh 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7224" y="857232"/>
            <a:ext cx="7143750" cy="5353050"/>
          </a:xfrm>
          <a:prstGeom prst="rect">
            <a:avLst/>
          </a:prstGeom>
          <a:noFill/>
        </p:spPr>
      </p:pic>
      <p:pic>
        <p:nvPicPr>
          <p:cNvPr id="3090" name="Picture 18" descr="C:\Documents and Settings\Luboš\Plocha\Lenka\Ryby obrázky\parma 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44" y="1071546"/>
            <a:ext cx="8830523" cy="4829192"/>
          </a:xfrm>
          <a:prstGeom prst="rect">
            <a:avLst/>
          </a:prstGeom>
          <a:noFill/>
        </p:spPr>
      </p:pic>
      <p:pic>
        <p:nvPicPr>
          <p:cNvPr id="3091" name="Picture 19" descr="C:\Documents and Settings\Luboš\Plocha\Lenka\Obojž. obrázky\latimérie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1472" y="928670"/>
            <a:ext cx="7920038" cy="5378450"/>
          </a:xfrm>
          <a:prstGeom prst="rect">
            <a:avLst/>
          </a:prstGeom>
          <a:noFill/>
        </p:spPr>
      </p:pic>
      <p:pic>
        <p:nvPicPr>
          <p:cNvPr id="3093" name="Picture 21" descr="C:\Documents and Settings\Luboš\Plocha\Lenka\Obojž. obrázky\bahník.jpe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1472" y="714356"/>
            <a:ext cx="7913710" cy="5318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 idx="4294967295"/>
          </p:nvPr>
        </p:nvSpPr>
        <p:spPr>
          <a:xfrm>
            <a:off x="500034" y="857232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cs-CZ" sz="2000" b="1" dirty="0" smtClean="0">
                <a:solidFill>
                  <a:srgbClr val="00B050"/>
                </a:solidFill>
              </a:rPr>
              <a:t>Obojživelníci se na naší planetě objevili asi před 350 miliony let. Jak se nazývali ti nejstarší zjistíš po vyluštění tajenky</a:t>
            </a:r>
            <a:r>
              <a:rPr lang="cs-CZ" sz="1800" dirty="0" smtClean="0">
                <a:solidFill>
                  <a:srgbClr val="00B050"/>
                </a:solidFill>
              </a:rPr>
              <a:t>.</a:t>
            </a:r>
            <a:endParaRPr lang="cs-CZ" sz="1800" dirty="0">
              <a:solidFill>
                <a:srgbClr val="00B05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4294967295"/>
          </p:nvPr>
        </p:nvSpPr>
        <p:spPr>
          <a:xfrm>
            <a:off x="5105400" y="2071688"/>
            <a:ext cx="4038600" cy="4525962"/>
          </a:xfrm>
        </p:spPr>
        <p:txBody>
          <a:bodyPr>
            <a:normAutofit/>
          </a:bodyPr>
          <a:lstStyle/>
          <a:p>
            <a:pPr lvl="2"/>
            <a:r>
              <a:rPr lang="cs-CZ" sz="1600" b="1" dirty="0" smtClean="0"/>
              <a:t>1. ploché kosti kryjící žábry</a:t>
            </a:r>
          </a:p>
          <a:p>
            <a:pPr lvl="2"/>
            <a:r>
              <a:rPr lang="cs-CZ" sz="1600" b="1" dirty="0" smtClean="0"/>
              <a:t>2. vajíčko ryb</a:t>
            </a:r>
          </a:p>
          <a:p>
            <a:pPr lvl="2"/>
            <a:r>
              <a:rPr lang="cs-CZ" sz="1600" b="1" dirty="0" smtClean="0"/>
              <a:t>3.plyn rozpuštěný ve vodě nutný pro dýchání</a:t>
            </a:r>
          </a:p>
          <a:p>
            <a:pPr lvl="2"/>
            <a:r>
              <a:rPr lang="cs-CZ" sz="1600" b="1" dirty="0" smtClean="0"/>
              <a:t>4. lalokoploutvá ryba</a:t>
            </a:r>
          </a:p>
          <a:p>
            <a:pPr lvl="2"/>
            <a:r>
              <a:rPr lang="cs-CZ" sz="1600" b="1" dirty="0" smtClean="0"/>
              <a:t>5. ryba s hadovitým tělem</a:t>
            </a:r>
          </a:p>
          <a:p>
            <a:pPr lvl="2"/>
            <a:r>
              <a:rPr lang="cs-CZ" sz="1600" b="1" dirty="0" smtClean="0"/>
              <a:t>6. malá rybka vylíhlá z vajíčka</a:t>
            </a:r>
          </a:p>
          <a:p>
            <a:pPr lvl="2"/>
            <a:r>
              <a:rPr lang="cs-CZ" sz="1600" b="1" dirty="0" smtClean="0"/>
              <a:t>7. nepárová ploutev v horní části těla</a:t>
            </a:r>
          </a:p>
          <a:p>
            <a:pPr lvl="2"/>
            <a:r>
              <a:rPr lang="cs-CZ" sz="1600" b="1" dirty="0" smtClean="0"/>
              <a:t>8. útvary sloužící k dýchání</a:t>
            </a:r>
          </a:p>
          <a:p>
            <a:pPr lvl="2"/>
            <a:r>
              <a:rPr lang="cs-CZ" sz="1600" b="1" dirty="0" smtClean="0"/>
              <a:t>9. rybí pásmo v dolních tocích řek</a:t>
            </a:r>
          </a:p>
          <a:p>
            <a:pPr lvl="2"/>
            <a:r>
              <a:rPr lang="cs-CZ" sz="1600" b="1" dirty="0" smtClean="0"/>
              <a:t>10. ryba se dvěma hřbetními ploutvemi</a:t>
            </a:r>
            <a:endParaRPr lang="cs-CZ" sz="1600" b="1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4294967295"/>
          </p:nvPr>
        </p:nvSpPr>
        <p:spPr>
          <a:xfrm>
            <a:off x="0" y="1714488"/>
            <a:ext cx="5357818" cy="4411675"/>
          </a:xfrm>
        </p:spPr>
        <p:txBody>
          <a:bodyPr>
            <a:normAutofit fontScale="25000" lnSpcReduction="20000"/>
          </a:bodyPr>
          <a:lstStyle/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8596" y="214290"/>
            <a:ext cx="5144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Vývoj obojživelníků</a:t>
            </a:r>
            <a:endParaRPr lang="cs-CZ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Luboš\Plocha\Lenka\Obojž. obrázky\kratoleb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714884"/>
            <a:ext cx="1362075" cy="1905000"/>
          </a:xfrm>
          <a:prstGeom prst="rect">
            <a:avLst/>
          </a:prstGeom>
          <a:noFill/>
        </p:spPr>
      </p:pic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357158" y="2214554"/>
          <a:ext cx="4000526" cy="3857650"/>
        </p:xfrm>
        <a:graphic>
          <a:graphicData uri="http://schemas.openxmlformats.org/drawingml/2006/table">
            <a:tbl>
              <a:tblPr/>
              <a:tblGrid>
                <a:gridCol w="399938"/>
                <a:gridCol w="399938"/>
                <a:gridCol w="399938"/>
                <a:gridCol w="399938"/>
                <a:gridCol w="399938"/>
                <a:gridCol w="399938"/>
                <a:gridCol w="399938"/>
                <a:gridCol w="399938"/>
                <a:gridCol w="400511"/>
                <a:gridCol w="400511"/>
              </a:tblGrid>
              <a:tr h="401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0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28596" y="214290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Stavba těla obojživelníků</a:t>
            </a:r>
            <a:endParaRPr lang="cs-CZ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8596" y="857232"/>
            <a:ext cx="8318624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Obojživelníci představují přechod mezi vodními a suchozemskými obratlovci.</a:t>
            </a:r>
          </a:p>
          <a:p>
            <a:r>
              <a:rPr lang="cs-CZ" sz="2000" b="1" dirty="0" smtClean="0">
                <a:solidFill>
                  <a:srgbClr val="00B050"/>
                </a:solidFill>
              </a:rPr>
              <a:t>Porovnej obě třídy obratlovců v uvedených znacích.</a:t>
            </a:r>
          </a:p>
          <a:p>
            <a:endParaRPr lang="cs-CZ" sz="2000" b="1" dirty="0" smtClean="0">
              <a:solidFill>
                <a:srgbClr val="00B050"/>
              </a:solidFill>
            </a:endParaRPr>
          </a:p>
          <a:p>
            <a:r>
              <a:rPr lang="cs-CZ" sz="2000" b="1" u="sng" dirty="0" smtClean="0">
                <a:solidFill>
                  <a:srgbClr val="00B050"/>
                </a:solidFill>
              </a:rPr>
              <a:t>znak</a:t>
            </a:r>
            <a:r>
              <a:rPr lang="cs-CZ" sz="2000" b="1" dirty="0" smtClean="0">
                <a:solidFill>
                  <a:srgbClr val="00B050"/>
                </a:solidFill>
              </a:rPr>
              <a:t>                                  </a:t>
            </a:r>
            <a:r>
              <a:rPr lang="cs-CZ" sz="2000" b="1" u="sng" dirty="0" smtClean="0">
                <a:solidFill>
                  <a:srgbClr val="00B050"/>
                </a:solidFill>
              </a:rPr>
              <a:t>ryba   </a:t>
            </a:r>
            <a:r>
              <a:rPr lang="cs-CZ" sz="2000" b="1" dirty="0" smtClean="0">
                <a:solidFill>
                  <a:srgbClr val="00B050"/>
                </a:solidFill>
              </a:rPr>
              <a:t>                                  </a:t>
            </a:r>
            <a:r>
              <a:rPr lang="cs-CZ" sz="2000" b="1" u="sng" dirty="0" smtClean="0">
                <a:solidFill>
                  <a:srgbClr val="00B050"/>
                </a:solidFill>
              </a:rPr>
              <a:t>obojživelník</a:t>
            </a:r>
          </a:p>
          <a:p>
            <a:endParaRPr lang="cs-CZ" sz="2000" b="1" dirty="0" smtClean="0">
              <a:solidFill>
                <a:srgbClr val="00B050"/>
              </a:solidFill>
            </a:endParaRPr>
          </a:p>
          <a:p>
            <a:r>
              <a:rPr lang="cs-CZ" sz="2000" b="1" dirty="0" smtClean="0">
                <a:solidFill>
                  <a:srgbClr val="00B050"/>
                </a:solidFill>
              </a:rPr>
              <a:t>pohyb                                …………………………………      …………………………………      </a:t>
            </a:r>
          </a:p>
          <a:p>
            <a:r>
              <a:rPr lang="cs-CZ" sz="2000" b="1" dirty="0" smtClean="0">
                <a:solidFill>
                  <a:srgbClr val="00B050"/>
                </a:solidFill>
              </a:rPr>
              <a:t>kůže                                   …………………………………      …………………………………      </a:t>
            </a:r>
          </a:p>
          <a:p>
            <a:r>
              <a:rPr lang="cs-CZ" sz="2000" b="1" dirty="0" smtClean="0">
                <a:solidFill>
                  <a:srgbClr val="00B050"/>
                </a:solidFill>
              </a:rPr>
              <a:t>dýchání                             …………………………………      …………………………………      </a:t>
            </a:r>
          </a:p>
          <a:p>
            <a:r>
              <a:rPr lang="cs-CZ" sz="2000" b="1" dirty="0" smtClean="0">
                <a:solidFill>
                  <a:srgbClr val="00B050"/>
                </a:solidFill>
              </a:rPr>
              <a:t>vývin                                  …………………………………      …………………………………      </a:t>
            </a:r>
          </a:p>
          <a:p>
            <a:r>
              <a:rPr lang="cs-CZ" sz="2000" b="1" dirty="0" smtClean="0">
                <a:solidFill>
                  <a:srgbClr val="00B050"/>
                </a:solidFill>
              </a:rPr>
              <a:t>srdce                                  …………………………………      …………………………………      </a:t>
            </a:r>
          </a:p>
          <a:p>
            <a:r>
              <a:rPr lang="cs-CZ" sz="2000" b="1" dirty="0" smtClean="0">
                <a:solidFill>
                  <a:srgbClr val="00B050"/>
                </a:solidFill>
              </a:rPr>
              <a:t>tělesná teplota                 …………………………………      …………………………………      </a:t>
            </a:r>
          </a:p>
          <a:p>
            <a:endParaRPr lang="cs-CZ" dirty="0" smtClean="0">
              <a:solidFill>
                <a:srgbClr val="00B050"/>
              </a:solidFill>
            </a:endParaRPr>
          </a:p>
          <a:p>
            <a:endParaRPr lang="cs-CZ" dirty="0" smtClean="0">
              <a:solidFill>
                <a:srgbClr val="00B050"/>
              </a:solidFill>
            </a:endParaRPr>
          </a:p>
          <a:p>
            <a:endParaRPr lang="cs-CZ" dirty="0" smtClean="0">
              <a:solidFill>
                <a:srgbClr val="00B050"/>
              </a:solidFill>
            </a:endParaRPr>
          </a:p>
          <a:p>
            <a:endParaRPr lang="cs-CZ" dirty="0" smtClean="0">
              <a:solidFill>
                <a:srgbClr val="00B050"/>
              </a:solidFill>
            </a:endParaRPr>
          </a:p>
          <a:p>
            <a:endParaRPr lang="cs-CZ" dirty="0" smtClean="0">
              <a:solidFill>
                <a:srgbClr val="00B050"/>
              </a:solidFill>
            </a:endParaRPr>
          </a:p>
          <a:p>
            <a:endParaRPr lang="cs-CZ" dirty="0" smtClean="0">
              <a:solidFill>
                <a:srgbClr val="00B050"/>
              </a:solidFill>
            </a:endParaRPr>
          </a:p>
          <a:p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5126" name="Picture 6" descr="C:\Documents and Settings\Luboš\Plocha\Lenka\Ryby obrázky\št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643446"/>
            <a:ext cx="2532202" cy="1714512"/>
          </a:xfrm>
          <a:prstGeom prst="ellipse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128" name="Picture 8" descr="C:\Documents and Settings\Luboš\Plocha\Lenka\Obojž. obrázky\skokan zelen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572008"/>
            <a:ext cx="2733648" cy="1775874"/>
          </a:xfrm>
          <a:prstGeom prst="ellipse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55435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428596" y="357166"/>
            <a:ext cx="6551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Stavba těla obojživelníků</a:t>
            </a:r>
            <a:endParaRPr lang="cs-CZ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0034" y="1285860"/>
            <a:ext cx="5547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K jednotlivým číslům doplň názvy vnitřních orgánů</a:t>
            </a:r>
          </a:p>
          <a:p>
            <a:r>
              <a:rPr lang="cs-CZ" sz="2000" b="1" dirty="0" smtClean="0">
                <a:solidFill>
                  <a:srgbClr val="00B050"/>
                </a:solidFill>
              </a:rPr>
              <a:t>obojživelníka. Můžeš využít učebnici.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429388" y="2428868"/>
            <a:ext cx="228940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1. …………………………….</a:t>
            </a:r>
          </a:p>
          <a:p>
            <a:r>
              <a:rPr lang="cs-CZ" b="1" dirty="0" smtClean="0"/>
              <a:t>2. …………………………….</a:t>
            </a:r>
          </a:p>
          <a:p>
            <a:r>
              <a:rPr lang="cs-CZ" b="1" dirty="0" smtClean="0"/>
              <a:t>3. …………………………….</a:t>
            </a:r>
          </a:p>
          <a:p>
            <a:r>
              <a:rPr lang="cs-CZ" b="1" dirty="0" smtClean="0"/>
              <a:t>4. …………………………….</a:t>
            </a:r>
          </a:p>
          <a:p>
            <a:r>
              <a:rPr lang="cs-CZ" b="1" dirty="0" smtClean="0"/>
              <a:t>5. …………………………….</a:t>
            </a:r>
          </a:p>
          <a:p>
            <a:r>
              <a:rPr lang="cs-CZ" b="1" dirty="0" smtClean="0"/>
              <a:t>6. …………………………….</a:t>
            </a:r>
          </a:p>
          <a:p>
            <a:r>
              <a:rPr lang="cs-CZ" b="1" dirty="0" smtClean="0"/>
              <a:t>7. …………………………….</a:t>
            </a:r>
          </a:p>
          <a:p>
            <a:r>
              <a:rPr lang="cs-CZ" b="1" dirty="0" smtClean="0"/>
              <a:t>8. …………………………….</a:t>
            </a:r>
          </a:p>
          <a:p>
            <a:r>
              <a:rPr lang="cs-CZ" b="1" dirty="0" smtClean="0"/>
              <a:t>9. …………………………….</a:t>
            </a:r>
          </a:p>
          <a:p>
            <a:r>
              <a:rPr lang="cs-CZ" b="1" dirty="0" smtClean="0"/>
              <a:t>10. …………………………..</a:t>
            </a:r>
          </a:p>
          <a:p>
            <a:r>
              <a:rPr lang="cs-CZ" b="1" dirty="0" smtClean="0"/>
              <a:t>11. …………………………..</a:t>
            </a:r>
          </a:p>
          <a:p>
            <a:r>
              <a:rPr lang="cs-CZ" b="1" dirty="0" smtClean="0"/>
              <a:t>12. …………………………..</a:t>
            </a:r>
          </a:p>
          <a:p>
            <a:r>
              <a:rPr lang="cs-CZ" b="1" dirty="0" smtClean="0"/>
              <a:t>13. …………………………..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8596" y="214290"/>
            <a:ext cx="6551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Stavba těla obojživelníků</a:t>
            </a:r>
            <a:endParaRPr lang="cs-CZ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9" descr="obojzivelnici-12-kostra_za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643314"/>
            <a:ext cx="2405077" cy="235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500034" y="928670"/>
            <a:ext cx="7566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Kostra obojživelníků má již všechny znaky suchozemských obratlovců.</a:t>
            </a:r>
          </a:p>
          <a:p>
            <a:r>
              <a:rPr lang="cs-CZ" sz="2000" b="1" dirty="0" smtClean="0">
                <a:solidFill>
                  <a:srgbClr val="00B050"/>
                </a:solidFill>
              </a:rPr>
              <a:t>Doplň: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71472" y="1643050"/>
            <a:ext cx="758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1. Osou kostry obojživelníků je ………………………………………………………….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1472" y="2000240"/>
            <a:ext cx="7579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2. Páteř je složena z …………………………………………………………………….…….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71472" y="2357430"/>
            <a:ext cx="7544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3. K páteři se připojuje………………………………….………a .………………….……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1472" y="2714620"/>
            <a:ext cx="669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4. Lebka a končetiny jsou s páteří spojeny ………………….…………………….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643306" y="4286256"/>
            <a:ext cx="3599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Ukaž na obrázku jednotlivé části</a:t>
            </a:r>
          </a:p>
          <a:p>
            <a:r>
              <a:rPr lang="cs-CZ" sz="2000" b="1" dirty="0" smtClean="0">
                <a:solidFill>
                  <a:srgbClr val="00B050"/>
                </a:solidFill>
              </a:rPr>
              <a:t>kostry obojživelníka.</a:t>
            </a:r>
            <a:endParaRPr lang="cs-CZ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8596" y="142852"/>
            <a:ext cx="74919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 </a:t>
            </a:r>
            <a:r>
              <a:rPr lang="cs-CZ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Rozmnožování obojživelníků</a:t>
            </a:r>
            <a:endParaRPr lang="cs-CZ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Luboš\Plocha\Lenka\Obojž. obrázky\ropucha páření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71744"/>
            <a:ext cx="2143140" cy="1607356"/>
          </a:xfrm>
          <a:prstGeom prst="ellipse">
            <a:avLst/>
          </a:prstGeom>
          <a:noFill/>
        </p:spPr>
      </p:pic>
      <p:pic>
        <p:nvPicPr>
          <p:cNvPr id="1027" name="Picture 3" descr="C:\Documents and Settings\Luboš\Plocha\Lenka\Obojž. obrázky\ropucha vajíč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643182"/>
            <a:ext cx="2143140" cy="1607355"/>
          </a:xfrm>
          <a:prstGeom prst="ellipse">
            <a:avLst/>
          </a:prstGeom>
          <a:noFill/>
        </p:spPr>
      </p:pic>
      <p:pic>
        <p:nvPicPr>
          <p:cNvPr id="1028" name="Picture 4" descr="C:\Documents and Settings\Luboš\Plocha\Lenka\Obojž. obrázky\ropuch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643446"/>
            <a:ext cx="2147860" cy="1610895"/>
          </a:xfrm>
          <a:prstGeom prst="ellipse">
            <a:avLst/>
          </a:prstGeom>
          <a:noFill/>
        </p:spPr>
      </p:pic>
      <p:pic>
        <p:nvPicPr>
          <p:cNvPr id="1032" name="Picture 8" descr="C:\Documents and Settings\Luboš\Plocha\Lenka\Obojž. obrázky\ropucha pul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643446"/>
            <a:ext cx="2165319" cy="1623989"/>
          </a:xfrm>
          <a:prstGeom prst="ellipse">
            <a:avLst/>
          </a:prstGeom>
          <a:noFill/>
        </p:spPr>
      </p:pic>
      <p:pic>
        <p:nvPicPr>
          <p:cNvPr id="1033" name="Picture 9" descr="C:\Documents and Settings\Luboš\Plocha\Lenka\Obojž. obrázky\ropucha pulc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2643182"/>
            <a:ext cx="2165325" cy="1623994"/>
          </a:xfrm>
          <a:prstGeom prst="ellipse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571472" y="857232"/>
            <a:ext cx="90819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Obojživelníci se rozmnožují pohlavně, samičky kladou  mnoho vajíček v rosolovitých</a:t>
            </a:r>
          </a:p>
          <a:p>
            <a:r>
              <a:rPr lang="cs-CZ" sz="2000" b="1" dirty="0" smtClean="0">
                <a:solidFill>
                  <a:srgbClr val="00B050"/>
                </a:solidFill>
              </a:rPr>
              <a:t>obalech, samečci je oplozují ve vodě.</a:t>
            </a:r>
          </a:p>
          <a:p>
            <a:r>
              <a:rPr lang="cs-CZ" sz="2000" b="1" dirty="0" smtClean="0">
                <a:solidFill>
                  <a:srgbClr val="00B050"/>
                </a:solidFill>
              </a:rPr>
              <a:t>Jak se nazývá oplození, které probíhá mimo tělo samičky např. ve vodě?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71472" y="1714488"/>
            <a:ext cx="1868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Oplození vnější.</a:t>
            </a:r>
            <a:endParaRPr lang="cs-CZ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71472" y="2000240"/>
            <a:ext cx="8545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Obrázky znázorňují rozmnožování ropuchy obecné, popiš jeho jednotlivé části .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71472" y="4214818"/>
            <a:ext cx="2929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samec a samice při páření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786182" y="4214818"/>
            <a:ext cx="2238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vajíčka ve šňůrkách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000892" y="4214818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pulci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428728" y="6286520"/>
            <a:ext cx="3314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pulec se zadními končetinami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643570" y="6286520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dospělec</a:t>
            </a:r>
            <a:endParaRPr lang="cs-CZ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142852"/>
            <a:ext cx="7410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Rozmnožování obojživelníků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obojzivelnici-14-pule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00240"/>
            <a:ext cx="2571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obojzivelnici-14-pulec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643050"/>
            <a:ext cx="16240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oobojzivelnici-14-pulec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428736"/>
            <a:ext cx="144303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obojzivelnici-14-pulec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357562"/>
            <a:ext cx="1347788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obojzivelnici-14-pulec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3357562"/>
            <a:ext cx="15877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obojzivelnici-14-pulec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3571876"/>
            <a:ext cx="18034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285720" y="785794"/>
            <a:ext cx="7351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Podle obrázků popiš jak dochází k vývinu bezocasého obojživelníka.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28596" y="2428868"/>
            <a:ext cx="2430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B050"/>
                </a:solidFill>
              </a:rPr>
              <a:t>vajíčko v rosolovitém</a:t>
            </a:r>
          </a:p>
          <a:p>
            <a:pPr algn="ctr"/>
            <a:r>
              <a:rPr lang="cs-CZ" sz="2000" b="1" dirty="0" smtClean="0">
                <a:solidFill>
                  <a:srgbClr val="00B050"/>
                </a:solidFill>
              </a:rPr>
              <a:t>obalu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000364" y="2571744"/>
            <a:ext cx="2774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pulec s vnějšími žábrami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357950" y="2571744"/>
            <a:ext cx="1828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pulec bez žáber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00034" y="5072074"/>
            <a:ext cx="1943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B050"/>
                </a:solidFill>
              </a:rPr>
              <a:t>pulec se zadními</a:t>
            </a:r>
          </a:p>
          <a:p>
            <a:pPr algn="ctr"/>
            <a:r>
              <a:rPr lang="cs-CZ" sz="2000" b="1" dirty="0" smtClean="0">
                <a:solidFill>
                  <a:srgbClr val="00B050"/>
                </a:solidFill>
              </a:rPr>
              <a:t>končetinami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143240" y="5143512"/>
            <a:ext cx="2521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pulec s vyvíjecími se</a:t>
            </a:r>
          </a:p>
          <a:p>
            <a:r>
              <a:rPr lang="cs-CZ" sz="2000" b="1" dirty="0" smtClean="0">
                <a:solidFill>
                  <a:srgbClr val="00B050"/>
                </a:solidFill>
              </a:rPr>
              <a:t>předními končetinami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643702" y="5357826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dospělec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71472" y="5786454"/>
            <a:ext cx="737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Vysvětli proč je vajíčko obojživelníků chráněno rosolovitým obalem.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71472" y="6143644"/>
            <a:ext cx="5465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Rosolovitá hmota chrání vajíčko před vyschnutím.</a:t>
            </a:r>
            <a:endParaRPr lang="cs-CZ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681</Words>
  <Application>Microsoft Office PowerPoint</Application>
  <PresentationFormat>Předvádění na obrazovce (4:3)</PresentationFormat>
  <Paragraphs>247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Snímek 1</vt:lpstr>
      <vt:lpstr>Obojživelníci</vt:lpstr>
      <vt:lpstr>Snímek 3</vt:lpstr>
      <vt:lpstr>Obojživelníci se na naší planetě objevili asi před 350 miliony let. Jak se nazývali ti nejstarší zjistíš po vyluštění tajenky.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</vt:vector>
  </TitlesOfParts>
  <Company>Boerner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Obojživelníci</dc:title>
  <dc:creator>Lubomír Pech</dc:creator>
  <cp:lastModifiedBy>Lubomír Pech</cp:lastModifiedBy>
  <cp:revision>52</cp:revision>
  <dcterms:created xsi:type="dcterms:W3CDTF">2009-10-26T18:40:30Z</dcterms:created>
  <dcterms:modified xsi:type="dcterms:W3CDTF">2010-06-24T19:48:03Z</dcterms:modified>
</cp:coreProperties>
</file>