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AC8C7-923F-440C-9C16-C215FBE0480A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4C6BB-7986-40B8-86A9-5DFA66BC42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C6BB-7986-40B8-86A9-5DFA66BC423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C6BB-7986-40B8-86A9-5DFA66BC423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C6BB-7986-40B8-86A9-5DFA66BC423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C6BB-7986-40B8-86A9-5DFA66BC423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5F23-5DA9-47D4-9ECC-52D62A52206B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42C2-279A-4ABE-8AC2-3EBA9A9C0A6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3" Type="http://schemas.openxmlformats.org/officeDocument/2006/relationships/image" Target="../media/image35.jpeg"/><Relationship Id="rId7" Type="http://schemas.openxmlformats.org/officeDocument/2006/relationships/image" Target="../media/image14.jpeg"/><Relationship Id="rId12" Type="http://schemas.openxmlformats.org/officeDocument/2006/relationships/image" Target="../media/image1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37.jpeg"/><Relationship Id="rId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10.jpeg"/><Relationship Id="rId9" Type="http://schemas.openxmlformats.org/officeDocument/2006/relationships/image" Target="../media/image4.jpeg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Ryby – sladkovodní ryby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214290"/>
            <a:ext cx="9818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Nejznámější sladkovodní ryby</a:t>
            </a:r>
            <a:endParaRPr lang="cs-CZ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928670"/>
            <a:ext cx="10333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Sladkovodní ryby jsou rozděleny podle charakteristických znaků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do čeledí. Doplň ke každé z uvedených čeledí zástupce, vyber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charakteristické znaky této čeledi. Můžeš využít učebnici i atlas.</a:t>
            </a:r>
          </a:p>
          <a:p>
            <a:endParaRPr lang="cs-CZ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Kaprovité ……………………………………………………………………..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Lososovité…………………………………………………………………….</a:t>
            </a:r>
          </a:p>
          <a:p>
            <a:r>
              <a:rPr lang="cs-CZ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Lipanovité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…………………………………………………………………….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Štikovité ………………………………………………………………………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Sumcovité ……………………………………………………………………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Úhořovité ……………………………………………………………………..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Okounovité …………………………………………………………………..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5602" name="Picture 2" descr="C:\Documents and Settings\Luboš\Plocha\Lenka\Ryby obrázky\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534836"/>
            <a:ext cx="2143140" cy="1212398"/>
          </a:xfrm>
          <a:prstGeom prst="rect">
            <a:avLst/>
          </a:prstGeom>
          <a:noFill/>
        </p:spPr>
      </p:pic>
      <p:pic>
        <p:nvPicPr>
          <p:cNvPr id="25603" name="Picture 3" descr="C:\Documents and Settings\Luboš\Plocha\Lenka\Ryby obrázky\l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00570"/>
            <a:ext cx="2259012" cy="919162"/>
          </a:xfrm>
          <a:prstGeom prst="rect">
            <a:avLst/>
          </a:prstGeom>
          <a:noFill/>
        </p:spPr>
      </p:pic>
      <p:pic>
        <p:nvPicPr>
          <p:cNvPr id="25604" name="Picture 4" descr="C:\Documents and Settings\Luboš\Plocha\Lenka\Ryby obrázky\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5715016"/>
            <a:ext cx="2660650" cy="1006475"/>
          </a:xfrm>
          <a:prstGeom prst="rect">
            <a:avLst/>
          </a:prstGeom>
          <a:noFill/>
        </p:spPr>
      </p:pic>
      <p:pic>
        <p:nvPicPr>
          <p:cNvPr id="25605" name="Picture 5" descr="C:\Documents and Settings\Luboš\Plocha\Lenka\Ryby obrázky\j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00570"/>
            <a:ext cx="2311311" cy="912813"/>
          </a:xfrm>
          <a:prstGeom prst="rect">
            <a:avLst/>
          </a:prstGeom>
          <a:noFill/>
        </p:spPr>
      </p:pic>
      <p:pic>
        <p:nvPicPr>
          <p:cNvPr id="25606" name="Picture 6" descr="C:\Documents and Settings\Luboš\Plocha\Lenka\Ryby obrázky\ps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715016"/>
            <a:ext cx="2361254" cy="1017703"/>
          </a:xfrm>
          <a:prstGeom prst="rect">
            <a:avLst/>
          </a:prstGeom>
          <a:noFill/>
        </p:spPr>
      </p:pic>
      <p:pic>
        <p:nvPicPr>
          <p:cNvPr id="25607" name="Picture 7" descr="C:\Documents and Settings\Luboš\Plocha\Lenka\Ryby obrázky\o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429132"/>
            <a:ext cx="2079625" cy="108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42852"/>
            <a:ext cx="2152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Zápis</a:t>
            </a:r>
            <a:endParaRPr lang="cs-CZ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000108"/>
            <a:ext cx="105398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Sladkovodní ryby</a:t>
            </a:r>
          </a:p>
          <a:p>
            <a:endParaRPr lang="cs-CZ" sz="2000" u="sng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ryby se liší tvarem těla a ploutví, zbarvením, velikostí, druhem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potravy</a:t>
            </a:r>
          </a:p>
          <a:p>
            <a:pPr>
              <a:buFontTx/>
              <a:buChar char="-"/>
            </a:pPr>
            <a:r>
              <a:rPr lang="cs-CZ" sz="20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čeledi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 kaprovité – kapr obecný, lín obecný, parma obecná, 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                 jelec tloušť, karas obecný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lososovité – pstruh obecný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</a:t>
            </a:r>
            <a:r>
              <a:rPr lang="cs-CZ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lipanovité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– lipan podhorní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štikovité – štika obecná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okounovité  - okoun říční, candát obecný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sumcovité – sumec obecný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úhořovité – úhoř říční </a:t>
            </a:r>
          </a:p>
          <a:p>
            <a:pPr>
              <a:buFontTx/>
              <a:buChar char="-"/>
            </a:pPr>
            <a:r>
              <a:rPr lang="cs-CZ" sz="20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rybí pásma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  pstruhové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        lipanové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        parmové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        cejnové</a:t>
            </a:r>
          </a:p>
          <a:p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338264" cy="1004872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71414"/>
            <a:ext cx="5304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Procvičení učiva</a:t>
            </a:r>
            <a:endParaRPr lang="cs-CZ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92867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Urči ryby na obrázcích.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2466973" cy="126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4422"/>
            <a:ext cx="219761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714620"/>
            <a:ext cx="2747961" cy="158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929198"/>
            <a:ext cx="2352674" cy="146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929198"/>
            <a:ext cx="2786082" cy="147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4857760"/>
            <a:ext cx="2516614" cy="154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1071538" y="2786058"/>
            <a:ext cx="1937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okoun říčn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í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00826" y="2928934"/>
            <a:ext cx="184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lín obecný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28992" y="4357694"/>
            <a:ext cx="256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sumec obecný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42976" y="6357958"/>
            <a:ext cx="16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lín obecný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000496" y="6357958"/>
            <a:ext cx="205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kapr obecný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929454" y="6357958"/>
            <a:ext cx="174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cejn velký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142852"/>
            <a:ext cx="591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Procvičení učiva</a:t>
            </a:r>
            <a:endParaRPr lang="cs-CZ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857232"/>
            <a:ext cx="91440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Znáš charakteristické znaky našich ryb? Doplň text.</a:t>
            </a:r>
          </a:p>
          <a:p>
            <a:endParaRPr lang="cs-CZ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Tukovou ploutvičku mají ryby …………………………………. .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Dvě části hřbetní ploutve mají ryby …………………………….. .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Hřbetní ploutev posunutou nazad má ……………………………… .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Šest hmatových vousů má ………………………………… .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Hadovité tělo s ploutevním lemem má …………………….. .</a:t>
            </a:r>
          </a:p>
          <a:p>
            <a:endParaRPr lang="cs-CZ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Čím se živí uvedené druhy ryb. Uveď dvojici písmen, která k sobě patří.</a:t>
            </a:r>
          </a:p>
          <a:p>
            <a:endParaRPr lang="cs-CZ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>
              <a:buAutoNum type="alphaU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kapr                              a) ryby</a:t>
            </a:r>
          </a:p>
          <a:p>
            <a:pPr marL="342900" indent="-342900">
              <a:buAutoNum type="alphaU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štika                              b) hmyz, larvy pakomára, drobní živočichové</a:t>
            </a:r>
          </a:p>
          <a:p>
            <a:pPr marL="342900" indent="-342900">
              <a:buAutoNum type="alphaU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sumec                           c) části rostlin a drobní živočichové</a:t>
            </a:r>
          </a:p>
          <a:p>
            <a:pPr marL="342900" indent="-342900">
              <a:buAutoNum type="alphaU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pstruh                           d) ryby, obojživelníci, vodní ptáci, savci </a:t>
            </a:r>
          </a:p>
          <a:p>
            <a:pPr marL="342900" indent="-342900">
              <a:buAutoNum type="alphaUcParenR"/>
            </a:pPr>
            <a:endParaRPr lang="cs-CZ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/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Sestav z organismů uvedených v nabídce potravní řetězec vodního pro-</a:t>
            </a:r>
          </a:p>
          <a:p>
            <a:pPr marL="342900" indent="-342900"/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středí – štika, larva pakomára, pstruh, okřehek, kapr, jepice, plotice, </a:t>
            </a:r>
            <a:b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pulec.</a:t>
            </a:r>
            <a:b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cs-CZ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/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………………………………………………………………………………………….</a:t>
            </a:r>
          </a:p>
          <a:p>
            <a:pPr marL="342900" indent="-342900"/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………………………………………………………………………………………….</a:t>
            </a:r>
          </a:p>
          <a:p>
            <a:pPr marL="342900" indent="-342900"/>
            <a:endParaRPr lang="cs-CZ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/>
            <a:endParaRPr lang="cs-CZ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714356"/>
            <a:ext cx="1043530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   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Ke  jménu  každého  druhu přiřaď  písmeno  obrázku,  který 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    tohoto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živočicha znázorňuje.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      kapr obecný ….                                 candát obecný ….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      okoun říční ….                                    cejn velký ….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      štika obecná ….                                 karas obecný ….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      pstruh potoční 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Ryb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5592763" cy="399097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2844" y="0"/>
            <a:ext cx="605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Procvičení učiva</a:t>
            </a:r>
            <a:endParaRPr lang="cs-CZ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0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Poznávání ryb</a:t>
            </a:r>
            <a:endParaRPr lang="cs-CZ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3" name="Picture 2" descr="C:\Documents and Settings\Luboš\Plocha\Lenka\Ryby obrázky\candá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667500" cy="4438650"/>
          </a:xfrm>
          <a:prstGeom prst="rect">
            <a:avLst/>
          </a:prstGeom>
          <a:noFill/>
        </p:spPr>
      </p:pic>
      <p:pic>
        <p:nvPicPr>
          <p:cNvPr id="4" name="Picture 3" descr="C:\Documents and Settings\Luboš\Plocha\Lenka\Ryby obrázky\kapr hladk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6667500" cy="5000625"/>
          </a:xfrm>
          <a:prstGeom prst="rect">
            <a:avLst/>
          </a:prstGeom>
          <a:noFill/>
        </p:spPr>
      </p:pic>
      <p:pic>
        <p:nvPicPr>
          <p:cNvPr id="5" name="Picture 5" descr="C:\Documents and Settings\Luboš\Plocha\Lenka\Ryby obrázky\lín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000108"/>
            <a:ext cx="7143750" cy="5353050"/>
          </a:xfrm>
          <a:prstGeom prst="rect">
            <a:avLst/>
          </a:prstGeom>
          <a:noFill/>
        </p:spPr>
      </p:pic>
      <p:pic>
        <p:nvPicPr>
          <p:cNvPr id="6" name="Picture 6" descr="C:\Documents and Settings\Luboš\Plocha\Lenka\Ryby obrázky\cejn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571612"/>
            <a:ext cx="6667500" cy="4438650"/>
          </a:xfrm>
          <a:prstGeom prst="rect">
            <a:avLst/>
          </a:prstGeom>
          <a:noFill/>
        </p:spPr>
      </p:pic>
      <p:pic>
        <p:nvPicPr>
          <p:cNvPr id="7" name="Picture 10" descr="C:\Documents and Settings\Luboš\Plocha\Lenka\Ryby obrázky\okou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042176"/>
            <a:ext cx="7707338" cy="5395137"/>
          </a:xfrm>
          <a:prstGeom prst="rect">
            <a:avLst/>
          </a:prstGeom>
          <a:noFill/>
        </p:spPr>
      </p:pic>
      <p:pic>
        <p:nvPicPr>
          <p:cNvPr id="8" name="Picture 11" descr="C:\Documents and Settings\Luboš\Plocha\Lenka\Ryby obrázky\kara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142984"/>
            <a:ext cx="7143750" cy="5353050"/>
          </a:xfrm>
          <a:prstGeom prst="rect">
            <a:avLst/>
          </a:prstGeom>
          <a:noFill/>
        </p:spPr>
      </p:pic>
      <p:pic>
        <p:nvPicPr>
          <p:cNvPr id="9" name="Picture 13" descr="C:\Documents and Settings\Luboš\Plocha\Lenka\Ryby obrázky\šti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1214422"/>
            <a:ext cx="7399631" cy="5010165"/>
          </a:xfrm>
          <a:prstGeom prst="rect">
            <a:avLst/>
          </a:prstGeom>
          <a:noFill/>
        </p:spPr>
      </p:pic>
      <p:pic>
        <p:nvPicPr>
          <p:cNvPr id="10" name="Picture 14" descr="C:\Documents and Settings\Luboš\Plocha\Lenka\Ryby obrázky\sume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1095632"/>
            <a:ext cx="7585197" cy="5049574"/>
          </a:xfrm>
          <a:prstGeom prst="rect">
            <a:avLst/>
          </a:prstGeom>
          <a:noFill/>
        </p:spPr>
      </p:pic>
      <p:pic>
        <p:nvPicPr>
          <p:cNvPr id="11" name="Picture 15" descr="C:\Documents and Settings\Luboš\Plocha\Lenka\Ryby obrázky\úhoř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1142984"/>
            <a:ext cx="7143750" cy="5353050"/>
          </a:xfrm>
          <a:prstGeom prst="rect">
            <a:avLst/>
          </a:prstGeom>
          <a:noFill/>
        </p:spPr>
      </p:pic>
      <p:pic>
        <p:nvPicPr>
          <p:cNvPr id="12" name="Picture 17" descr="C:\Documents and Settings\Luboš\Plocha\Lenka\Ryby obrázky\pstruh 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24" y="857232"/>
            <a:ext cx="7143750" cy="5353050"/>
          </a:xfrm>
          <a:prstGeom prst="rect">
            <a:avLst/>
          </a:prstGeom>
          <a:noFill/>
        </p:spPr>
      </p:pic>
      <p:pic>
        <p:nvPicPr>
          <p:cNvPr id="13" name="Picture 18" descr="C:\Documents and Settings\Luboš\Plocha\Lenka\Ryby obrázky\parma 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1071546"/>
            <a:ext cx="8830523" cy="4829192"/>
          </a:xfrm>
          <a:prstGeom prst="rect">
            <a:avLst/>
          </a:prstGeom>
          <a:noFill/>
        </p:spPr>
      </p:pic>
      <p:pic>
        <p:nvPicPr>
          <p:cNvPr id="14" name="Picture 19" descr="C:\Documents and Settings\Luboš\Plocha\Lenka\Obojž. obrázky\latiméri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472" y="928670"/>
            <a:ext cx="7920038" cy="5378450"/>
          </a:xfrm>
          <a:prstGeom prst="rect">
            <a:avLst/>
          </a:prstGeom>
          <a:noFill/>
        </p:spPr>
      </p:pic>
      <p:pic>
        <p:nvPicPr>
          <p:cNvPr id="15" name="Picture 21" descr="C:\Documents and Settings\Luboš\Plocha\Lenka\Obojž. obrázky\bahník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472" y="714356"/>
            <a:ext cx="7913710" cy="531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Ryby</a:t>
            </a:r>
            <a:endParaRPr lang="cs-CZ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Sladkovodní ryby</a:t>
            </a:r>
            <a:endParaRPr lang="cs-CZ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6" name="Picture 2" descr="C:\Documents and Settings\Luboš\Plocha\Lenka\Ryby obrázky\š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497017" cy="1690688"/>
          </a:xfrm>
          <a:prstGeom prst="ellipse">
            <a:avLst/>
          </a:prstGeom>
          <a:noFill/>
        </p:spPr>
      </p:pic>
      <p:pic>
        <p:nvPicPr>
          <p:cNvPr id="1028" name="Picture 4" descr="C:\Documents and Settings\Luboš\Plocha\Lenka\Ryby obrázky\sum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4723"/>
            <a:ext cx="2580210" cy="171768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28596" y="142852"/>
            <a:ext cx="3821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Opakování</a:t>
            </a:r>
            <a:endParaRPr lang="cs-CZ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472" y="85723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Popiš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stavbu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těla ryb:</a:t>
            </a:r>
            <a:endParaRPr lang="cs-CZ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8"/>
            <a:ext cx="2709863" cy="19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571472" y="300037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Doplň do textu chybějící slova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: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1472" y="3429000"/>
            <a:ext cx="9582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 Black" pitchFamily="34" charset="0"/>
                <a:cs typeface="Arial" pitchFamily="34" charset="0"/>
              </a:rPr>
              <a:t>Ryby jsou ……………………………………….. obratlovci.</a:t>
            </a:r>
          </a:p>
          <a:p>
            <a:r>
              <a:rPr lang="cs-CZ" sz="2000" dirty="0" smtClean="0">
                <a:latin typeface="Arial Black" pitchFamily="34" charset="0"/>
                <a:cs typeface="Arial" pitchFamily="34" charset="0"/>
              </a:rPr>
              <a:t>Dýchají …………………………. .</a:t>
            </a:r>
          </a:p>
          <a:p>
            <a:r>
              <a:rPr lang="cs-CZ" sz="2000" dirty="0" smtClean="0">
                <a:latin typeface="Arial Black" pitchFamily="34" charset="0"/>
                <a:cs typeface="Arial" pitchFamily="34" charset="0"/>
              </a:rPr>
              <a:t>Pohyb jim umožňují …………………… .</a:t>
            </a:r>
          </a:p>
          <a:p>
            <a:r>
              <a:rPr lang="cs-CZ" sz="2000" dirty="0" smtClean="0">
                <a:latin typeface="Arial Black" pitchFamily="34" charset="0"/>
                <a:cs typeface="Arial" pitchFamily="34" charset="0"/>
              </a:rPr>
              <a:t>Mají …………………………….kostru .</a:t>
            </a:r>
          </a:p>
          <a:p>
            <a:r>
              <a:rPr lang="cs-CZ" sz="2000" dirty="0" smtClean="0">
                <a:latin typeface="Arial Black" pitchFamily="34" charset="0"/>
                <a:cs typeface="Arial" pitchFamily="34" charset="0"/>
              </a:rPr>
              <a:t>Osou kostry je ………………………… složená z …………………… .</a:t>
            </a:r>
          </a:p>
          <a:p>
            <a:r>
              <a:rPr lang="cs-CZ" sz="2000" dirty="0" smtClean="0">
                <a:latin typeface="Arial Black" pitchFamily="34" charset="0"/>
                <a:cs typeface="Arial" pitchFamily="34" charset="0"/>
              </a:rPr>
              <a:t>Tělo ryb udržuje v určité poloze …………………………………….. .</a:t>
            </a:r>
          </a:p>
          <a:p>
            <a:r>
              <a:rPr lang="cs-CZ" sz="2000" dirty="0" smtClean="0">
                <a:latin typeface="Arial Black" pitchFamily="34" charset="0"/>
                <a:cs typeface="Arial" pitchFamily="34" charset="0"/>
              </a:rPr>
              <a:t>Cévní soustavu mají ……………………………… .</a:t>
            </a:r>
          </a:p>
          <a:p>
            <a:r>
              <a:rPr lang="cs-CZ" sz="2000" dirty="0" smtClean="0">
                <a:latin typeface="Arial Black" pitchFamily="34" charset="0"/>
                <a:cs typeface="Arial" pitchFamily="34" charset="0"/>
              </a:rPr>
              <a:t>Srdce je ……………………………………….  .</a:t>
            </a:r>
          </a:p>
          <a:p>
            <a:r>
              <a:rPr lang="cs-CZ" sz="2000" dirty="0" smtClean="0">
                <a:latin typeface="Arial Black" pitchFamily="34" charset="0"/>
                <a:cs typeface="Arial" pitchFamily="34" charset="0"/>
              </a:rPr>
              <a:t>Tělesná teplota ryb je …………………………………………………… .</a:t>
            </a:r>
          </a:p>
          <a:p>
            <a:r>
              <a:rPr lang="cs-CZ" sz="2000" dirty="0" smtClean="0">
                <a:latin typeface="Arial Black" pitchFamily="34" charset="0"/>
                <a:cs typeface="Arial" pitchFamily="34" charset="0"/>
              </a:rPr>
              <a:t>Zvláštním smyslovým orgánem je …………………………………… 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142852"/>
            <a:ext cx="3821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Opakování</a:t>
            </a:r>
            <a:endParaRPr lang="cs-CZ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857232"/>
            <a:ext cx="849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Zařaď ryby na obrázcích do skupin, pojmenuj je: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1285860"/>
            <a:ext cx="10601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Lalokoploutvé  …………………………………………..........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Dvojdyšné …………………………..……………………………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Paprskoploutvé …………………….…………………………..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2" name="Picture 4" descr="C:\Documents and Settings\Luboš\Plocha\Lenka\Obojž. obrázky\bahní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14620"/>
            <a:ext cx="3255958" cy="2188004"/>
          </a:xfrm>
          <a:prstGeom prst="ellipse">
            <a:avLst/>
          </a:prstGeom>
          <a:noFill/>
        </p:spPr>
      </p:pic>
      <p:pic>
        <p:nvPicPr>
          <p:cNvPr id="2053" name="Picture 5" descr="C:\Documents and Settings\Luboš\Plocha\Lenka\Obojž. obrázky\latimér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00306"/>
            <a:ext cx="3226144" cy="2190855"/>
          </a:xfrm>
          <a:prstGeom prst="ellipse">
            <a:avLst/>
          </a:prstGeom>
          <a:noFill/>
        </p:spPr>
      </p:pic>
      <p:pic>
        <p:nvPicPr>
          <p:cNvPr id="8195" name="Picture 3" descr="C:\Documents and Settings\Luboš\Plocha\Lenka\Ryby obrázky\okoun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286256"/>
            <a:ext cx="3125768" cy="234203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42852"/>
            <a:ext cx="10308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Nejznámější sladkovodní ryby      </a:t>
            </a:r>
            <a:endParaRPr lang="cs-CZ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1142984"/>
            <a:ext cx="9228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Pokus se pojmenovat ryby na obrázcích, vytkni jejich</a:t>
            </a:r>
            <a:b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charakteristické znaky. 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074" name="Picture 2" descr="C:\Documents and Settings\Luboš\Plocha\Lenka\Ryby obrázky\kap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2714612" cy="2035959"/>
          </a:xfrm>
          <a:prstGeom prst="ellipse">
            <a:avLst/>
          </a:prstGeom>
          <a:noFill/>
        </p:spPr>
      </p:pic>
      <p:pic>
        <p:nvPicPr>
          <p:cNvPr id="3077" name="Picture 5" descr="C:\Documents and Settings\Luboš\Plocha\Lenka\Ryby obrázky\lín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29132"/>
            <a:ext cx="2714644" cy="2034173"/>
          </a:xfrm>
          <a:prstGeom prst="ellipse">
            <a:avLst/>
          </a:prstGeom>
          <a:noFill/>
        </p:spPr>
      </p:pic>
      <p:pic>
        <p:nvPicPr>
          <p:cNvPr id="3078" name="Picture 6" descr="C:\Documents and Settings\Luboš\Plocha\Lenka\Ryby obrázky\šti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000240"/>
            <a:ext cx="2884980" cy="1953372"/>
          </a:xfrm>
          <a:prstGeom prst="ellipse">
            <a:avLst/>
          </a:prstGeom>
          <a:noFill/>
        </p:spPr>
      </p:pic>
      <p:pic>
        <p:nvPicPr>
          <p:cNvPr id="3079" name="Picture 7" descr="C:\Documents and Settings\Luboš\Plocha\Lenka\Ryby obrázky\jel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500570"/>
            <a:ext cx="3000364" cy="1997385"/>
          </a:xfrm>
          <a:prstGeom prst="ellipse">
            <a:avLst/>
          </a:prstGeom>
          <a:noFill/>
        </p:spPr>
      </p:pic>
      <p:pic>
        <p:nvPicPr>
          <p:cNvPr id="3083" name="Picture 11" descr="C:\Documents and Settings\Luboš\Plocha\Lenka\Ryby obrázky\okoun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928802"/>
            <a:ext cx="2752716" cy="2062519"/>
          </a:xfrm>
          <a:prstGeom prst="ellipse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71472" y="3929066"/>
            <a:ext cx="268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kapr obecný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500430" y="3929066"/>
            <a:ext cx="26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okoun říční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57950" y="4000504"/>
            <a:ext cx="264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štika obecná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14348" y="6429396"/>
            <a:ext cx="219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lín obecný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714744" y="6429396"/>
            <a:ext cx="242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jelec tloušť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84" name="Picture 12" descr="C:\Documents and Settings\Luboš\Plocha\Lenka\Ryby obrázky\úhoř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4429132"/>
            <a:ext cx="2714612" cy="2034150"/>
          </a:xfrm>
          <a:prstGeom prst="ellipse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6572264" y="6357958"/>
            <a:ext cx="260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úhoř obecn</a:t>
            </a:r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ý</a:t>
            </a:r>
            <a:endParaRPr lang="cs-CZ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71470" y="142852"/>
            <a:ext cx="9429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Nejznámější sladkovodní ryby      </a:t>
            </a:r>
          </a:p>
          <a:p>
            <a:endParaRPr lang="cs-CZ" sz="4800" dirty="0">
              <a:solidFill>
                <a:schemeClr val="accent6">
                  <a:lumMod val="75000"/>
                </a:schemeClr>
              </a:solidFill>
              <a:latin typeface="Swiss921 BT" pitchFamily="34" charset="0"/>
            </a:endParaRPr>
          </a:p>
        </p:txBody>
      </p:sp>
      <p:pic>
        <p:nvPicPr>
          <p:cNvPr id="4100" name="Picture 4" descr="C:\Documents and Settings\Luboš\Plocha\Lenka\Ryby obrázky\pstru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3641389" cy="1597009"/>
          </a:xfrm>
          <a:prstGeom prst="ellipse">
            <a:avLst/>
          </a:prstGeom>
          <a:noFill/>
        </p:spPr>
      </p:pic>
      <p:pic>
        <p:nvPicPr>
          <p:cNvPr id="4101" name="Picture 5" descr="C:\Documents and Settings\Luboš\Plocha\Lenka\Ryby obrázky\ka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2817846" cy="2111505"/>
          </a:xfrm>
          <a:prstGeom prst="ellipse">
            <a:avLst/>
          </a:prstGeom>
          <a:noFill/>
        </p:spPr>
      </p:pic>
      <p:pic>
        <p:nvPicPr>
          <p:cNvPr id="4102" name="Picture 6" descr="C:\Documents and Settings\Luboš\Plocha\Lenka\Ryby obrázky\parma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643314"/>
            <a:ext cx="3309933" cy="1810120"/>
          </a:xfrm>
          <a:prstGeom prst="ellipse">
            <a:avLst/>
          </a:prstGeom>
          <a:noFill/>
        </p:spPr>
      </p:pic>
      <p:pic>
        <p:nvPicPr>
          <p:cNvPr id="4103" name="Picture 7" descr="C:\Documents and Settings\Luboš\Plocha\Lenka\Ryby obrázky\sume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928670"/>
            <a:ext cx="3079765" cy="2050243"/>
          </a:xfrm>
          <a:prstGeom prst="ellipse">
            <a:avLst/>
          </a:prstGeom>
          <a:noFill/>
        </p:spPr>
      </p:pic>
      <p:pic>
        <p:nvPicPr>
          <p:cNvPr id="4105" name="Picture 9" descr="C:\Documents and Settings\Luboš\Plocha\Lenka\Ryby obrázky\lipan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071678"/>
            <a:ext cx="2762250" cy="1943100"/>
          </a:xfrm>
          <a:prstGeom prst="ellipse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71472" y="2643182"/>
            <a:ext cx="308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pstruh obecný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15074" y="2928934"/>
            <a:ext cx="242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sumec velký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143240" y="4071942"/>
            <a:ext cx="316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lipan podhorní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0034" y="5572140"/>
            <a:ext cx="294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candát obecný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86512" y="5500702"/>
            <a:ext cx="280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parma obecná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7" name="Picture 1" descr="C:\Documents and Settings\Luboš\Plocha\Lenka\Ryby obrázky\cej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500570"/>
            <a:ext cx="2900364" cy="1930814"/>
          </a:xfrm>
          <a:prstGeom prst="ellipse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3571868" y="6357958"/>
            <a:ext cx="217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cejn velký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57166"/>
            <a:ext cx="96046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Nejznámější sladkovodní ryby</a:t>
            </a:r>
            <a:endParaRPr lang="cs-CZ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1071546"/>
            <a:ext cx="458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Čím se od sebe ryby liší?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Luboš\Plocha\Lenka\Ryby obrázky\štik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030521" cy="2272891"/>
          </a:xfrm>
          <a:prstGeom prst="ellipse">
            <a:avLst/>
          </a:prstGeom>
          <a:noFill/>
        </p:spPr>
      </p:pic>
      <p:pic>
        <p:nvPicPr>
          <p:cNvPr id="1027" name="Picture 3" descr="C:\Documents and Settings\Luboš\Plocha\Lenka\Ryby obrázky\cej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71612"/>
            <a:ext cx="3100040" cy="2063741"/>
          </a:xfrm>
          <a:prstGeom prst="ellipse">
            <a:avLst/>
          </a:prstGeom>
          <a:noFill/>
        </p:spPr>
      </p:pic>
      <p:pic>
        <p:nvPicPr>
          <p:cNvPr id="1032" name="Picture 8" descr="C:\Documents and Settings\Luboš\Plocha\Lenka\Ryby obrázky\úhoř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857496"/>
            <a:ext cx="3213084" cy="2407671"/>
          </a:xfrm>
          <a:prstGeom prst="ellipse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57158" y="5572140"/>
            <a:ext cx="8910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Tvarem těla, tvarem a postavením ploutví, velikostí,</a:t>
            </a:r>
            <a:b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hmotností, zbarvením,druhem potravy, životním</a:t>
            </a:r>
            <a:b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prostředím.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214290"/>
            <a:ext cx="9818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Nejznámější sladkovodní ryby</a:t>
            </a:r>
            <a:endParaRPr lang="cs-CZ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214422"/>
            <a:ext cx="8651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Najdi sedm názvů ryb a roztřiď je podle způsobu života.</a:t>
            </a:r>
          </a:p>
          <a:p>
            <a:endParaRPr lang="cs-CZ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OK                                      KA                                       SU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DÁT                                    TI                                         LI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PR                                       KU                                       CAN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MEC                                    CE                                       ŠTI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PLO                                     OUN                                    N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20" y="3429000"/>
            <a:ext cx="9063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Dravé …………………………………………………………………………..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Nedravé …………………………….…………………………………………</a:t>
            </a:r>
          </a:p>
          <a:p>
            <a:endParaRPr lang="cs-CZ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Vysvětli pojem dravá a nedravá ryba.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5720" y="4786322"/>
            <a:ext cx="7882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Dravé ryby se živí jinými rybami a vodními živočichy.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5357826"/>
            <a:ext cx="1055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Nedravé ryby se živí hmyzem, drobnými korýši nebo vodními 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rostlinami.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285728"/>
            <a:ext cx="9818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Nejznámější sladkovodní ryby</a:t>
            </a:r>
            <a:endParaRPr lang="cs-CZ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1000108"/>
            <a:ext cx="10113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Sladkovodní ryby jsou přizpůsobeny životu ve sladké vodě. 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Tekoucí vody se liší rychlostí proudu, teplotou vody, obsahem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kyslíku. Různé podmínky vyhovují různým druhům ryb – proto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jsou tekoucí vody rozděleny do čtyř rybích pásem. Doplň ke 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každému z nich zástupce.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Pásmo pstruhové ……………………………………………………………..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Pásmo lipanové ……………………………………………………………….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Pásmo parmové ………………………………………………………………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Pásmo cejnové ………………………………………………………………...</a:t>
            </a:r>
          </a:p>
          <a:p>
            <a:endParaRPr lang="cs-CZ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Při své práci můžeš využít učebnici i atlas.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4578" name="Picture 2" descr="C:\Documents and Settings\Luboš\Plocha\Lenka\Ryby obrázky\p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29132"/>
            <a:ext cx="2373312" cy="1038225"/>
          </a:xfrm>
          <a:prstGeom prst="rect">
            <a:avLst/>
          </a:prstGeom>
          <a:noFill/>
        </p:spPr>
      </p:pic>
      <p:pic>
        <p:nvPicPr>
          <p:cNvPr id="24579" name="Picture 3" descr="C:\Documents and Settings\Luboš\Plocha\Lenka\Ryby obrázky\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500702"/>
            <a:ext cx="2181225" cy="1220787"/>
          </a:xfrm>
          <a:prstGeom prst="rect">
            <a:avLst/>
          </a:prstGeom>
          <a:noFill/>
        </p:spPr>
      </p:pic>
      <p:pic>
        <p:nvPicPr>
          <p:cNvPr id="24588" name="Picture 12" descr="C:\Documents and Settings\Luboš\Plocha\Lenka\Ryby obrázky\p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357694"/>
            <a:ext cx="2481257" cy="1069424"/>
          </a:xfrm>
          <a:prstGeom prst="rect">
            <a:avLst/>
          </a:prstGeom>
          <a:noFill/>
        </p:spPr>
      </p:pic>
      <p:pic>
        <p:nvPicPr>
          <p:cNvPr id="24591" name="Picture 15" descr="C:\Documents and Settings\Luboš\Plocha\Lenka\Ryby obrázky\li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715016"/>
            <a:ext cx="2259013" cy="91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440</Words>
  <Application>Microsoft Office PowerPoint</Application>
  <PresentationFormat>Předvádění na obrazovce (4:3)</PresentationFormat>
  <Paragraphs>147</Paragraphs>
  <Slides>15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Ryby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Lubomír Pech</dc:creator>
  <cp:lastModifiedBy>Lubomír Pech</cp:lastModifiedBy>
  <cp:revision>49</cp:revision>
  <dcterms:created xsi:type="dcterms:W3CDTF">2009-10-25T20:18:54Z</dcterms:created>
  <dcterms:modified xsi:type="dcterms:W3CDTF">2010-06-24T19:53:29Z</dcterms:modified>
</cp:coreProperties>
</file>