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8" r:id="rId4"/>
    <p:sldId id="259" r:id="rId5"/>
    <p:sldId id="257" r:id="rId6"/>
    <p:sldId id="261" r:id="rId7"/>
    <p:sldId id="264" r:id="rId8"/>
    <p:sldId id="265" r:id="rId9"/>
    <p:sldId id="267" r:id="rId10"/>
    <p:sldId id="268" r:id="rId11"/>
    <p:sldId id="269" r:id="rId12"/>
    <p:sldId id="270" r:id="rId13"/>
    <p:sldId id="260" r:id="rId14"/>
    <p:sldId id="266" r:id="rId15"/>
    <p:sldId id="27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660066"/>
    <a:srgbClr val="CC6600"/>
    <a:srgbClr val="CC33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6BF5-68E8-420B-9703-148035908E02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3CA1-7674-45A0-8DD6-292D705811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6BF5-68E8-420B-9703-148035908E02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3CA1-7674-45A0-8DD6-292D705811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6BF5-68E8-420B-9703-148035908E02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3CA1-7674-45A0-8DD6-292D705811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6BF5-68E8-420B-9703-148035908E02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3CA1-7674-45A0-8DD6-292D705811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6BF5-68E8-420B-9703-148035908E02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3CA1-7674-45A0-8DD6-292D705811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6BF5-68E8-420B-9703-148035908E02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3CA1-7674-45A0-8DD6-292D705811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6BF5-68E8-420B-9703-148035908E02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3CA1-7674-45A0-8DD6-292D705811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6BF5-68E8-420B-9703-148035908E02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3CA1-7674-45A0-8DD6-292D705811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6BF5-68E8-420B-9703-148035908E02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3CA1-7674-45A0-8DD6-292D705811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6BF5-68E8-420B-9703-148035908E02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3CA1-7674-45A0-8DD6-292D705811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6BF5-68E8-420B-9703-148035908E02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3CA1-7674-45A0-8DD6-292D705811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46BF5-68E8-420B-9703-148035908E02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03CA1-7674-45A0-8DD6-292D7058116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549275"/>
            <a:ext cx="5900738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258888" y="2565400"/>
          <a:ext cx="6524625" cy="830263"/>
        </p:xfrm>
        <a:graphic>
          <a:graphicData uri="http://schemas.openxmlformats.org/drawingml/2006/table">
            <a:tbl>
              <a:tblPr/>
              <a:tblGrid>
                <a:gridCol w="1835150"/>
                <a:gridCol w="4689475"/>
              </a:tblGrid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Příjemce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Základní škola, Třebechovice pod Orebem, okres Hradec Králové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9" name="Picture 3" descr="logozs1"/>
          <p:cNvPicPr>
            <a:picLocks noChangeAspect="1" noChangeArrowheads="1"/>
          </p:cNvPicPr>
          <p:nvPr/>
        </p:nvPicPr>
        <p:blipFill>
          <a:blip r:embed="rId3">
            <a:lum bright="90000" contrast="80000"/>
          </a:blip>
          <a:srcRect/>
          <a:stretch>
            <a:fillRect/>
          </a:stretch>
        </p:blipFill>
        <p:spPr bwMode="auto">
          <a:xfrm>
            <a:off x="3348038" y="2636838"/>
            <a:ext cx="5715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258888" y="3789363"/>
          <a:ext cx="6553200" cy="793751"/>
        </p:xfrm>
        <a:graphic>
          <a:graphicData uri="http://schemas.openxmlformats.org/drawingml/2006/table">
            <a:tbl>
              <a:tblPr/>
              <a:tblGrid>
                <a:gridCol w="2738437"/>
                <a:gridCol w="3814763"/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Registrační číslo projektu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CZ.1.07/1.1.05/02.0010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Název projektu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Digitalizace výuky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Číslo prioritní osy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1/1.1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258888" y="4941888"/>
          <a:ext cx="6553200" cy="863600"/>
        </p:xfrm>
        <a:graphic>
          <a:graphicData uri="http://schemas.openxmlformats.org/drawingml/2006/table">
            <a:tbl>
              <a:tblPr/>
              <a:tblGrid>
                <a:gridCol w="2482850"/>
                <a:gridCol w="4070350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Předmět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Přírodopis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Téma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Plazi – vývoj </a:t>
                      </a: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stavba těla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sedmý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Mgr. Lenka Pechová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C:\Documents and Settings\Luboš\Plocha\Lenka\Plazi obrázky\tri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42852"/>
            <a:ext cx="3143232" cy="1624003"/>
          </a:xfrm>
          <a:prstGeom prst="rect">
            <a:avLst/>
          </a:prstGeom>
          <a:noFill/>
        </p:spPr>
      </p:pic>
      <p:pic>
        <p:nvPicPr>
          <p:cNvPr id="6153" name="Picture 9" descr="C:\Documents and Settings\Luboš\Plocha\Lenka\Plazi obrázky\apat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500174"/>
            <a:ext cx="2857520" cy="2000264"/>
          </a:xfrm>
          <a:prstGeom prst="rect">
            <a:avLst/>
          </a:prstGeom>
          <a:noFill/>
        </p:spPr>
      </p:pic>
      <p:pic>
        <p:nvPicPr>
          <p:cNvPr id="6154" name="Picture 10" descr="C:\Documents and Settings\Luboš\Plocha\Lenka\Plazi obrázky\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857364"/>
            <a:ext cx="2633465" cy="1992310"/>
          </a:xfrm>
          <a:prstGeom prst="rect">
            <a:avLst/>
          </a:prstGeom>
          <a:noFill/>
        </p:spPr>
      </p:pic>
      <p:pic>
        <p:nvPicPr>
          <p:cNvPr id="6155" name="Picture 11" descr="C:\Documents and Settings\Luboš\Plocha\Lenka\Plazi obrázky\brachiosaur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000504"/>
            <a:ext cx="2210674" cy="2584538"/>
          </a:xfrm>
          <a:prstGeom prst="rect">
            <a:avLst/>
          </a:prstGeom>
          <a:noFill/>
        </p:spPr>
      </p:pic>
      <p:pic>
        <p:nvPicPr>
          <p:cNvPr id="6156" name="Picture 12" descr="C:\Documents and Settings\Luboš\Plocha\Lenka\Plazi obrázky\velociraptor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5072074"/>
            <a:ext cx="3143272" cy="1654354"/>
          </a:xfrm>
          <a:prstGeom prst="rect">
            <a:avLst/>
          </a:prstGeom>
          <a:noFill/>
        </p:spPr>
      </p:pic>
      <p:pic>
        <p:nvPicPr>
          <p:cNvPr id="6157" name="Picture 13" descr="C:\Documents and Settings\Luboš\Plocha\Lenka\Plazi obrázky\dipl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857628"/>
            <a:ext cx="2786082" cy="2089562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3786182" y="2428868"/>
            <a:ext cx="16433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993366"/>
                </a:solidFill>
                <a:latin typeface="Franklin Gothic Demi" pitchFamily="34" charset="0"/>
              </a:rPr>
              <a:t>Velociraptor</a:t>
            </a:r>
            <a:endParaRPr lang="cs-CZ" b="1" dirty="0" smtClean="0">
              <a:solidFill>
                <a:srgbClr val="993366"/>
              </a:solidFill>
              <a:latin typeface="Franklin Gothic Demi" pitchFamily="34" charset="0"/>
            </a:endParaRPr>
          </a:p>
          <a:p>
            <a:r>
              <a:rPr lang="cs-CZ" b="1" dirty="0" err="1" smtClean="0">
                <a:solidFill>
                  <a:srgbClr val="993366"/>
                </a:solidFill>
                <a:latin typeface="Franklin Gothic Demi" pitchFamily="34" charset="0"/>
              </a:rPr>
              <a:t>Brontoaurus</a:t>
            </a:r>
            <a:endParaRPr lang="cs-CZ" b="1" dirty="0" smtClean="0">
              <a:solidFill>
                <a:srgbClr val="993366"/>
              </a:solidFill>
              <a:latin typeface="Franklin Gothic Demi" pitchFamily="34" charset="0"/>
            </a:endParaRPr>
          </a:p>
          <a:p>
            <a:r>
              <a:rPr lang="cs-CZ" b="1" dirty="0" err="1" smtClean="0">
                <a:solidFill>
                  <a:srgbClr val="993366"/>
                </a:solidFill>
                <a:latin typeface="Franklin Gothic Demi" pitchFamily="34" charset="0"/>
              </a:rPr>
              <a:t>Diplodocus</a:t>
            </a:r>
            <a:endParaRPr lang="cs-CZ" b="1" dirty="0" smtClean="0">
              <a:solidFill>
                <a:srgbClr val="993366"/>
              </a:solidFill>
              <a:latin typeface="Franklin Gothic Demi" pitchFamily="34" charset="0"/>
            </a:endParaRPr>
          </a:p>
          <a:p>
            <a:r>
              <a:rPr lang="cs-CZ" b="1" dirty="0" err="1" smtClean="0">
                <a:solidFill>
                  <a:srgbClr val="993366"/>
                </a:solidFill>
                <a:latin typeface="Franklin Gothic Demi" pitchFamily="34" charset="0"/>
              </a:rPr>
              <a:t>Brachiosaurus</a:t>
            </a:r>
            <a:endParaRPr lang="cs-CZ" b="1" dirty="0" smtClean="0">
              <a:solidFill>
                <a:srgbClr val="993366"/>
              </a:solidFill>
              <a:latin typeface="Franklin Gothic Demi" pitchFamily="34" charset="0"/>
            </a:endParaRPr>
          </a:p>
          <a:p>
            <a:r>
              <a:rPr lang="cs-CZ" b="1" dirty="0" err="1" smtClean="0">
                <a:solidFill>
                  <a:srgbClr val="993366"/>
                </a:solidFill>
                <a:latin typeface="Franklin Gothic Demi" pitchFamily="34" charset="0"/>
              </a:rPr>
              <a:t>Triceratops</a:t>
            </a:r>
            <a:endParaRPr lang="cs-CZ" b="1" dirty="0" smtClean="0">
              <a:solidFill>
                <a:srgbClr val="993366"/>
              </a:solidFill>
              <a:latin typeface="Franklin Gothic Demi" pitchFamily="34" charset="0"/>
            </a:endParaRPr>
          </a:p>
          <a:p>
            <a:r>
              <a:rPr lang="cs-CZ" b="1" dirty="0" smtClean="0">
                <a:solidFill>
                  <a:srgbClr val="993366"/>
                </a:solidFill>
                <a:latin typeface="Franklin Gothic Demi" pitchFamily="34" charset="0"/>
              </a:rPr>
              <a:t>Tyranosaurus</a:t>
            </a:r>
            <a:endParaRPr lang="cs-CZ" b="1" dirty="0">
              <a:solidFill>
                <a:srgbClr val="993366"/>
              </a:solidFill>
              <a:latin typeface="Franklin Gothic Demi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642910" y="285728"/>
            <a:ext cx="15953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  <a:cs typeface="Arial" pitchFamily="34" charset="0"/>
              </a:rPr>
              <a:t>Plazi</a:t>
            </a:r>
            <a:endParaRPr lang="cs-CZ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  <a:cs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572264" y="428604"/>
            <a:ext cx="2268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Přiřaď k obrázkům</a:t>
            </a:r>
          </a:p>
          <a:p>
            <a:pPr algn="ctr"/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názvy živočichů.</a:t>
            </a:r>
            <a:endParaRPr lang="cs-CZ" sz="2000" b="1" dirty="0">
              <a:solidFill>
                <a:srgbClr val="993366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20" y="0"/>
            <a:ext cx="47561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  <a:cs typeface="Arial" pitchFamily="34" charset="0"/>
              </a:rPr>
              <a:t>Stavba těla plazů</a:t>
            </a:r>
            <a:endParaRPr lang="cs-CZ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42976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>
              <a:solidFill>
                <a:srgbClr val="993366"/>
              </a:solidFill>
              <a:latin typeface="Franklin Gothic Dem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7158" y="642918"/>
            <a:ext cx="92616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Doplň za pomoci učebnice následující text:</a:t>
            </a:r>
          </a:p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Suchá kůže plazů je pokryta …………………………………………………………………. .</a:t>
            </a:r>
          </a:p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Plazi dýchají …………………………………. .</a:t>
            </a:r>
          </a:p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Srdce plazů je dokonalejší než srdce obojživelníků, je téměř dokonale </a:t>
            </a:r>
            <a:r>
              <a:rPr lang="cs-CZ" sz="2000" b="1" dirty="0" err="1" smtClean="0">
                <a:solidFill>
                  <a:srgbClr val="993366"/>
                </a:solidFill>
                <a:latin typeface="Franklin Gothic Demi" pitchFamily="34" charset="0"/>
              </a:rPr>
              <a:t>rozdě</a:t>
            </a:r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-</a:t>
            </a:r>
          </a:p>
          <a:p>
            <a:r>
              <a:rPr lang="cs-CZ" sz="2000" b="1" dirty="0" err="1" smtClean="0">
                <a:solidFill>
                  <a:srgbClr val="993366"/>
                </a:solidFill>
                <a:latin typeface="Franklin Gothic Demi" pitchFamily="34" charset="0"/>
              </a:rPr>
              <a:t>leno</a:t>
            </a:r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 na  ……………………………….  a  ……………………………. . </a:t>
            </a:r>
          </a:p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Trávicí soustava začíná ústním otvorem a končí ………………………. </a:t>
            </a:r>
          </a:p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– vysvětli tento pojem.</a:t>
            </a:r>
            <a:endParaRPr lang="cs-CZ" sz="2000" b="1" dirty="0">
              <a:solidFill>
                <a:srgbClr val="993366"/>
              </a:solidFill>
              <a:latin typeface="Franklin Gothic Demi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7158" y="2857496"/>
            <a:ext cx="8206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Kloaka = společné vyústění soustavy trávicí, vylučovací a rozmnožovací.</a:t>
            </a:r>
            <a:endParaRPr lang="cs-CZ" sz="2000" b="1" dirty="0">
              <a:solidFill>
                <a:srgbClr val="993366"/>
              </a:solidFill>
              <a:latin typeface="Franklin Gothic Demi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7158" y="3286124"/>
            <a:ext cx="8281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Plazi se rozmnožují ………………………………. . Oplození je  ……………………. .</a:t>
            </a:r>
          </a:p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Vajíčko má pevný obal, obsahuje …………………….  a  ………………………….. .</a:t>
            </a:r>
            <a:endParaRPr lang="cs-CZ" sz="2000" b="1" dirty="0">
              <a:solidFill>
                <a:srgbClr val="993366"/>
              </a:solidFill>
              <a:latin typeface="Franklin Gothic Demi" pitchFamily="34" charset="0"/>
            </a:endParaRPr>
          </a:p>
        </p:txBody>
      </p:sp>
      <p:pic>
        <p:nvPicPr>
          <p:cNvPr id="1026" name="Picture 2" descr="C:\Documents and Settings\Luboš\Plocha\Lenka\Plazi obrázky\varan vajíčk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572008"/>
            <a:ext cx="2670588" cy="1785950"/>
          </a:xfrm>
          <a:prstGeom prst="ellipse">
            <a:avLst/>
          </a:prstGeom>
          <a:noFill/>
        </p:spPr>
      </p:pic>
      <p:pic>
        <p:nvPicPr>
          <p:cNvPr id="1027" name="Picture 3" descr="C:\Documents and Settings\Luboš\Plocha\Lenka\Plazi obrázky\varan ve vajíčk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572008"/>
            <a:ext cx="2643206" cy="1784165"/>
          </a:xfrm>
          <a:prstGeom prst="ellipse">
            <a:avLst/>
          </a:prstGeom>
          <a:noFill/>
        </p:spPr>
      </p:pic>
      <p:pic>
        <p:nvPicPr>
          <p:cNvPr id="1028" name="Picture 4" descr="C:\Documents and Settings\Luboš\Plocha\Lenka\Plazi obrázky\varan vajíčko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572008"/>
            <a:ext cx="2571768" cy="1741454"/>
          </a:xfrm>
          <a:prstGeom prst="ellipse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357158" y="4071942"/>
            <a:ext cx="4510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Obrázky popisují vývin a líhnutí varana.</a:t>
            </a:r>
            <a:endParaRPr lang="cs-CZ" sz="2000" b="1" dirty="0">
              <a:solidFill>
                <a:srgbClr val="993366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00034" y="214290"/>
            <a:ext cx="6357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  <a:cs typeface="Arial" pitchFamily="34" charset="0"/>
              </a:rPr>
              <a:t>Rozdělení plaz</a:t>
            </a:r>
            <a:r>
              <a:rPr lang="cs-CZ" sz="4800" dirty="0" smtClean="0">
                <a:solidFill>
                  <a:schemeClr val="accent6">
                    <a:lumMod val="75000"/>
                  </a:schemeClr>
                </a:solidFill>
                <a:latin typeface="Franklin Gothic Heavy" pitchFamily="34" charset="0"/>
                <a:cs typeface="Arial" pitchFamily="34" charset="0"/>
              </a:rPr>
              <a:t>ů</a:t>
            </a:r>
            <a:endParaRPr lang="cs-CZ" sz="4800" dirty="0">
              <a:solidFill>
                <a:schemeClr val="accent6">
                  <a:lumMod val="75000"/>
                </a:schemeClr>
              </a:solidFill>
              <a:latin typeface="Franklin Gothic Heavy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1142984"/>
            <a:ext cx="718389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Rozděl živočichy na obrázcích do čtyřech následujících skupin:</a:t>
            </a:r>
          </a:p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Želvy</a:t>
            </a:r>
          </a:p>
          <a:p>
            <a:endParaRPr lang="cs-CZ" sz="2000" b="1" dirty="0" smtClean="0">
              <a:solidFill>
                <a:srgbClr val="993366"/>
              </a:solidFill>
              <a:latin typeface="Franklin Gothic Demi" pitchFamily="34" charset="0"/>
            </a:endParaRPr>
          </a:p>
          <a:p>
            <a:endParaRPr lang="cs-CZ" sz="2000" b="1" dirty="0" smtClean="0">
              <a:solidFill>
                <a:srgbClr val="993366"/>
              </a:solidFill>
              <a:latin typeface="Franklin Gothic Demi" pitchFamily="34" charset="0"/>
            </a:endParaRPr>
          </a:p>
          <a:p>
            <a:endParaRPr lang="cs-CZ" sz="2000" b="1" dirty="0" smtClean="0">
              <a:solidFill>
                <a:srgbClr val="993366"/>
              </a:solidFill>
              <a:latin typeface="Franklin Gothic Demi" pitchFamily="34" charset="0"/>
            </a:endParaRPr>
          </a:p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Krokodýli</a:t>
            </a:r>
          </a:p>
          <a:p>
            <a:endParaRPr lang="cs-CZ" sz="2000" b="1" dirty="0" smtClean="0">
              <a:solidFill>
                <a:srgbClr val="993366"/>
              </a:solidFill>
              <a:latin typeface="Franklin Gothic Demi" pitchFamily="34" charset="0"/>
            </a:endParaRPr>
          </a:p>
          <a:p>
            <a:endParaRPr lang="cs-CZ" sz="2000" b="1" dirty="0" smtClean="0">
              <a:solidFill>
                <a:srgbClr val="993366"/>
              </a:solidFill>
              <a:latin typeface="Franklin Gothic Demi" pitchFamily="34" charset="0"/>
            </a:endParaRPr>
          </a:p>
          <a:p>
            <a:endParaRPr lang="cs-CZ" sz="2000" b="1" dirty="0" smtClean="0">
              <a:solidFill>
                <a:srgbClr val="993366"/>
              </a:solidFill>
              <a:latin typeface="Franklin Gothic Demi" pitchFamily="34" charset="0"/>
            </a:endParaRPr>
          </a:p>
          <a:p>
            <a:endParaRPr lang="cs-CZ" sz="2000" b="1" dirty="0" smtClean="0">
              <a:solidFill>
                <a:srgbClr val="993366"/>
              </a:solidFill>
              <a:latin typeface="Franklin Gothic Demi" pitchFamily="34" charset="0"/>
            </a:endParaRPr>
          </a:p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Ještěři</a:t>
            </a:r>
          </a:p>
          <a:p>
            <a:endParaRPr lang="cs-CZ" sz="2000" b="1" dirty="0" smtClean="0">
              <a:solidFill>
                <a:srgbClr val="993366"/>
              </a:solidFill>
              <a:latin typeface="Franklin Gothic Demi" pitchFamily="34" charset="0"/>
            </a:endParaRPr>
          </a:p>
          <a:p>
            <a:endParaRPr lang="cs-CZ" sz="2000" b="1" dirty="0" smtClean="0">
              <a:solidFill>
                <a:srgbClr val="993366"/>
              </a:solidFill>
              <a:latin typeface="Franklin Gothic Demi" pitchFamily="34" charset="0"/>
            </a:endParaRPr>
          </a:p>
          <a:p>
            <a:endParaRPr lang="cs-CZ" sz="2000" b="1" dirty="0" smtClean="0">
              <a:solidFill>
                <a:srgbClr val="993366"/>
              </a:solidFill>
              <a:latin typeface="Franklin Gothic Demi" pitchFamily="34" charset="0"/>
            </a:endParaRPr>
          </a:p>
          <a:p>
            <a:endParaRPr lang="cs-CZ" sz="2000" b="1" dirty="0" smtClean="0">
              <a:solidFill>
                <a:srgbClr val="993366"/>
              </a:solidFill>
              <a:latin typeface="Franklin Gothic Demi" pitchFamily="34" charset="0"/>
            </a:endParaRPr>
          </a:p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Hadi</a:t>
            </a:r>
            <a:endParaRPr lang="cs-CZ" sz="2000" b="1" dirty="0">
              <a:solidFill>
                <a:srgbClr val="993366"/>
              </a:solidFill>
              <a:latin typeface="Franklin Gothic Demi" pitchFamily="34" charset="0"/>
            </a:endParaRPr>
          </a:p>
        </p:txBody>
      </p:sp>
      <p:pic>
        <p:nvPicPr>
          <p:cNvPr id="2050" name="Picture 2" descr="C:\Documents and Settings\Luboš\Plocha\Lenka\Plazi obrázky\zmi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643050"/>
            <a:ext cx="1990701" cy="1493026"/>
          </a:xfrm>
          <a:prstGeom prst="roundRect">
            <a:avLst/>
          </a:prstGeom>
          <a:noFill/>
        </p:spPr>
      </p:pic>
      <p:pic>
        <p:nvPicPr>
          <p:cNvPr id="2051" name="Picture 3" descr="C:\Documents and Settings\Luboš\Plocha\Lenka\Plazi obrázky\želva 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429000"/>
            <a:ext cx="2483667" cy="1536325"/>
          </a:xfrm>
          <a:prstGeom prst="roundRect">
            <a:avLst/>
          </a:prstGeom>
          <a:noFill/>
        </p:spPr>
      </p:pic>
      <p:pic>
        <p:nvPicPr>
          <p:cNvPr id="2052" name="Picture 4" descr="C:\Documents and Settings\Luboš\Plocha\Lenka\Plazi obrázky\želva obr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571612"/>
            <a:ext cx="2159002" cy="1438277"/>
          </a:xfrm>
          <a:prstGeom prst="roundRect">
            <a:avLst/>
          </a:prstGeom>
          <a:noFill/>
        </p:spPr>
      </p:pic>
      <p:pic>
        <p:nvPicPr>
          <p:cNvPr id="2053" name="Picture 5" descr="C:\Documents and Settings\Luboš\Plocha\Lenka\Plazi obrázky\krokodýl nilsk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3429000"/>
            <a:ext cx="2220774" cy="1665279"/>
          </a:xfrm>
          <a:prstGeom prst="roundRect">
            <a:avLst/>
          </a:prstGeom>
          <a:noFill/>
        </p:spPr>
      </p:pic>
      <p:pic>
        <p:nvPicPr>
          <p:cNvPr id="2054" name="Picture 6" descr="C:\Documents and Settings\Luboš\Plocha\Lenka\Plazi obrázky\ješze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1785926"/>
            <a:ext cx="2259569" cy="1503367"/>
          </a:xfrm>
          <a:prstGeom prst="roundRect">
            <a:avLst/>
          </a:prstGeom>
          <a:noFill/>
        </p:spPr>
      </p:pic>
      <p:pic>
        <p:nvPicPr>
          <p:cNvPr id="2055" name="Picture 7" descr="C:\Documents and Settings\Luboš\Plocha\Lenka\Plazi obrázky\al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5286388"/>
            <a:ext cx="2286000" cy="1468437"/>
          </a:xfrm>
          <a:prstGeom prst="roundRect">
            <a:avLst/>
          </a:prstGeom>
          <a:noFill/>
        </p:spPr>
      </p:pic>
      <p:pic>
        <p:nvPicPr>
          <p:cNvPr id="2056" name="Picture 8" descr="C:\Documents and Settings\Luboš\Plocha\Lenka\Plazi obrázky\anakond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5214950"/>
            <a:ext cx="2133600" cy="1514475"/>
          </a:xfrm>
          <a:prstGeom prst="roundRect">
            <a:avLst/>
          </a:prstGeom>
          <a:noFill/>
        </p:spPr>
      </p:pic>
      <p:pic>
        <p:nvPicPr>
          <p:cNvPr id="2057" name="Picture 9" descr="C:\Documents and Settings\Luboš\Plocha\Lenka\Plazi obrázky\cham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98750" y="5143512"/>
            <a:ext cx="2226174" cy="1607019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71472" y="500042"/>
            <a:ext cx="1661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Zápis</a:t>
            </a:r>
            <a:endParaRPr lang="cs-CZ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3074" name="Picture 2" descr="C:\Documents and Settings\Luboš\Plocha\Lenka\Obojž. obrázky\a446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120" y="500042"/>
            <a:ext cx="1819599" cy="1366295"/>
          </a:xfrm>
          <a:prstGeom prst="ellipse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642910" y="1285860"/>
            <a:ext cx="3625736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u="sng" dirty="0" smtClean="0">
                <a:solidFill>
                  <a:srgbClr val="993366"/>
                </a:solidFill>
                <a:latin typeface="Franklin Gothic Demi" pitchFamily="34" charset="0"/>
              </a:rPr>
              <a:t>Plazi</a:t>
            </a: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 suchozemští obratlovci</a:t>
            </a: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 proměnlivá tělesná teplota</a:t>
            </a: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 zrohovatělá svrchní část kůže</a:t>
            </a: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 dýchaní plícemi</a:t>
            </a: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 srdce: dvě síně a dvě komory</a:t>
            </a: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 vnitřní oplození</a:t>
            </a: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 rozdělení: želvy</a:t>
            </a:r>
          </a:p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                    krokodýli</a:t>
            </a:r>
          </a:p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                    ještěři</a:t>
            </a:r>
          </a:p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                    hadi</a:t>
            </a:r>
          </a:p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- vyvinuli se z krytolebců</a:t>
            </a:r>
          </a:p>
          <a:p>
            <a:endParaRPr lang="cs-CZ" dirty="0">
              <a:solidFill>
                <a:srgbClr val="993366"/>
              </a:solidFill>
              <a:latin typeface="Franklin Gothic Demi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57818" y="3786190"/>
            <a:ext cx="353898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u="sng" dirty="0" smtClean="0">
                <a:solidFill>
                  <a:srgbClr val="993366"/>
                </a:solidFill>
                <a:latin typeface="Franklin Gothic Demi" pitchFamily="34" charset="0"/>
              </a:rPr>
              <a:t>Druhohorní plazi</a:t>
            </a: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 ryboještěři</a:t>
            </a: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 ptakoještěři</a:t>
            </a: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 veleještěři = dinosauři</a:t>
            </a:r>
          </a:p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   býložraví: Brontosaurus</a:t>
            </a:r>
          </a:p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   masožraví: Tyranosaurus </a:t>
            </a:r>
            <a:r>
              <a:rPr lang="cs-CZ" sz="2000" b="1" dirty="0" err="1" smtClean="0">
                <a:solidFill>
                  <a:srgbClr val="993366"/>
                </a:solidFill>
                <a:latin typeface="Franklin Gothic Demi" pitchFamily="34" charset="0"/>
              </a:rPr>
              <a:t>rex</a:t>
            </a:r>
            <a:endParaRPr lang="cs-CZ" sz="2000" b="1" dirty="0" smtClean="0">
              <a:solidFill>
                <a:srgbClr val="993366"/>
              </a:solidFill>
              <a:latin typeface="Franklin Gothic Demi" pitchFamily="34" charset="0"/>
            </a:endParaRPr>
          </a:p>
          <a:p>
            <a:pPr>
              <a:buFontTx/>
              <a:buChar char="-"/>
            </a:pPr>
            <a:endParaRPr lang="cs-CZ" dirty="0">
              <a:solidFill>
                <a:srgbClr val="993366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28596" y="0"/>
            <a:ext cx="4571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Procvičení učiva</a:t>
            </a:r>
            <a:endParaRPr lang="cs-CZ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20314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>
              <a:solidFill>
                <a:schemeClr val="accent6">
                  <a:lumMod val="75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00034" y="714356"/>
            <a:ext cx="80010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Doplň  následující text:</a:t>
            </a:r>
          </a:p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Suchá kůže plazů je pokryta ……………………………………………………………………. .</a:t>
            </a:r>
          </a:p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Plazi dýchají …………………………………. .</a:t>
            </a:r>
          </a:p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Srdce plazů je dokonalejší než srdce obojživelníků, je téměř dokonale rozděleno na  ……………………………….  a  ……………………………. . </a:t>
            </a:r>
          </a:p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Trávicí soustava začíná ústním otvorem a končí ………………………. – vysvětli tento pojem.</a:t>
            </a:r>
            <a:endParaRPr lang="cs-CZ" sz="2000" b="1" dirty="0">
              <a:solidFill>
                <a:srgbClr val="993366"/>
              </a:solidFill>
              <a:latin typeface="Franklin Gothic Demi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00034" y="3143248"/>
            <a:ext cx="885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Plazi se rozmnožují ………………………………. . Oplození je  ……………………. .</a:t>
            </a:r>
          </a:p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Vajíčko má pevný obal, obsahuje …………………….  a  ………………………….. .</a:t>
            </a:r>
            <a:endParaRPr lang="cs-CZ" sz="2000" b="1" dirty="0">
              <a:solidFill>
                <a:srgbClr val="993366"/>
              </a:solidFill>
              <a:latin typeface="Franklin Gothic Demi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0034" y="3786190"/>
            <a:ext cx="4410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Dopiš k obrázkům názvy skupin plazů.</a:t>
            </a:r>
            <a:endParaRPr lang="cs-CZ" sz="2000" b="1" dirty="0">
              <a:solidFill>
                <a:srgbClr val="993366"/>
              </a:solidFill>
              <a:latin typeface="Franklin Gothic Demi" pitchFamily="34" charset="0"/>
            </a:endParaRPr>
          </a:p>
        </p:txBody>
      </p:sp>
      <p:pic>
        <p:nvPicPr>
          <p:cNvPr id="8" name="Picture 5" descr="C:\Documents and Settings\Luboš\Plocha\Lenka\Plazi obrázky\krokodýl nilsk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357694"/>
            <a:ext cx="2000264" cy="1499926"/>
          </a:xfrm>
          <a:prstGeom prst="roundRect">
            <a:avLst/>
          </a:prstGeom>
          <a:noFill/>
        </p:spPr>
      </p:pic>
      <p:pic>
        <p:nvPicPr>
          <p:cNvPr id="9" name="Picture 2" descr="C:\Documents and Settings\Luboš\Plocha\Lenka\Plazi obrázky\zmi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357694"/>
            <a:ext cx="1990701" cy="1493026"/>
          </a:xfrm>
          <a:prstGeom prst="roundRect">
            <a:avLst/>
          </a:prstGeom>
          <a:noFill/>
        </p:spPr>
      </p:pic>
      <p:pic>
        <p:nvPicPr>
          <p:cNvPr id="10" name="Picture 6" descr="C:\Documents and Settings\Luboš\Plocha\Lenka\Plazi obrázky\ješze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4357694"/>
            <a:ext cx="2259569" cy="1503367"/>
          </a:xfrm>
          <a:prstGeom prst="roundRect">
            <a:avLst/>
          </a:prstGeom>
          <a:noFill/>
        </p:spPr>
      </p:pic>
      <p:pic>
        <p:nvPicPr>
          <p:cNvPr id="11" name="Picture 3" descr="C:\Documents and Settings\Luboš\Plocha\Lenka\Plazi obrázky\želva b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4429132"/>
            <a:ext cx="2286016" cy="141406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Documents and Settings\Luboš\Plocha\Lenka\Plazi obrázky\tri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42852"/>
            <a:ext cx="3143232" cy="1624003"/>
          </a:xfrm>
          <a:prstGeom prst="rect">
            <a:avLst/>
          </a:prstGeom>
          <a:noFill/>
        </p:spPr>
      </p:pic>
      <p:pic>
        <p:nvPicPr>
          <p:cNvPr id="3" name="Picture 9" descr="C:\Documents and Settings\Luboš\Plocha\Lenka\Plazi obrázky\apat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500174"/>
            <a:ext cx="2857520" cy="2000264"/>
          </a:xfrm>
          <a:prstGeom prst="rect">
            <a:avLst/>
          </a:prstGeom>
          <a:noFill/>
        </p:spPr>
      </p:pic>
      <p:pic>
        <p:nvPicPr>
          <p:cNvPr id="4" name="Picture 10" descr="C:\Documents and Settings\Luboš\Plocha\Lenka\Plazi obrázky\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857364"/>
            <a:ext cx="2633465" cy="1992310"/>
          </a:xfrm>
          <a:prstGeom prst="rect">
            <a:avLst/>
          </a:prstGeom>
          <a:noFill/>
        </p:spPr>
      </p:pic>
      <p:pic>
        <p:nvPicPr>
          <p:cNvPr id="5" name="Picture 11" descr="C:\Documents and Settings\Luboš\Plocha\Lenka\Plazi obrázky\brachiosaur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000504"/>
            <a:ext cx="2210674" cy="2584538"/>
          </a:xfrm>
          <a:prstGeom prst="rect">
            <a:avLst/>
          </a:prstGeom>
          <a:noFill/>
        </p:spPr>
      </p:pic>
      <p:pic>
        <p:nvPicPr>
          <p:cNvPr id="6" name="Picture 12" descr="C:\Documents and Settings\Luboš\Plocha\Lenka\Plazi obrázky\velociraptor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5072074"/>
            <a:ext cx="3143272" cy="1654354"/>
          </a:xfrm>
          <a:prstGeom prst="rect">
            <a:avLst/>
          </a:prstGeom>
          <a:noFill/>
        </p:spPr>
      </p:pic>
      <p:pic>
        <p:nvPicPr>
          <p:cNvPr id="7" name="Picture 13" descr="C:\Documents and Settings\Luboš\Plocha\Lenka\Plazi obrázky\dipl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857628"/>
            <a:ext cx="2786082" cy="2089562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3786182" y="2428868"/>
            <a:ext cx="18102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993366"/>
                </a:solidFill>
                <a:latin typeface="Franklin Gothic Demi" pitchFamily="34" charset="0"/>
              </a:rPr>
              <a:t>Velociraptor</a:t>
            </a:r>
            <a:endParaRPr lang="cs-CZ" sz="2000" b="1" dirty="0" smtClean="0">
              <a:solidFill>
                <a:srgbClr val="993366"/>
              </a:solidFill>
              <a:latin typeface="Franklin Gothic Demi" pitchFamily="34" charset="0"/>
            </a:endParaRPr>
          </a:p>
          <a:p>
            <a:r>
              <a:rPr lang="cs-CZ" sz="2000" b="1" dirty="0" err="1" smtClean="0">
                <a:solidFill>
                  <a:srgbClr val="993366"/>
                </a:solidFill>
                <a:latin typeface="Franklin Gothic Demi" pitchFamily="34" charset="0"/>
              </a:rPr>
              <a:t>Brontoaurus</a:t>
            </a:r>
            <a:endParaRPr lang="cs-CZ" sz="2000" b="1" dirty="0" smtClean="0">
              <a:solidFill>
                <a:srgbClr val="993366"/>
              </a:solidFill>
              <a:latin typeface="Franklin Gothic Demi" pitchFamily="34" charset="0"/>
            </a:endParaRPr>
          </a:p>
          <a:p>
            <a:r>
              <a:rPr lang="cs-CZ" sz="2000" b="1" dirty="0" err="1" smtClean="0">
                <a:solidFill>
                  <a:srgbClr val="993366"/>
                </a:solidFill>
                <a:latin typeface="Franklin Gothic Demi" pitchFamily="34" charset="0"/>
              </a:rPr>
              <a:t>Diplodocus</a:t>
            </a:r>
            <a:endParaRPr lang="cs-CZ" sz="2000" b="1" dirty="0" smtClean="0">
              <a:solidFill>
                <a:srgbClr val="993366"/>
              </a:solidFill>
              <a:latin typeface="Franklin Gothic Demi" pitchFamily="34" charset="0"/>
            </a:endParaRPr>
          </a:p>
          <a:p>
            <a:r>
              <a:rPr lang="cs-CZ" sz="2000" b="1" dirty="0" err="1" smtClean="0">
                <a:solidFill>
                  <a:srgbClr val="993366"/>
                </a:solidFill>
                <a:latin typeface="Franklin Gothic Demi" pitchFamily="34" charset="0"/>
              </a:rPr>
              <a:t>Brachiosaurus</a:t>
            </a:r>
            <a:endParaRPr lang="cs-CZ" sz="2000" b="1" dirty="0" smtClean="0">
              <a:solidFill>
                <a:srgbClr val="993366"/>
              </a:solidFill>
              <a:latin typeface="Franklin Gothic Demi" pitchFamily="34" charset="0"/>
            </a:endParaRPr>
          </a:p>
          <a:p>
            <a:r>
              <a:rPr lang="cs-CZ" sz="2000" b="1" dirty="0" err="1" smtClean="0">
                <a:solidFill>
                  <a:srgbClr val="993366"/>
                </a:solidFill>
                <a:latin typeface="Franklin Gothic Demi" pitchFamily="34" charset="0"/>
              </a:rPr>
              <a:t>Triceratops</a:t>
            </a:r>
            <a:endParaRPr lang="cs-CZ" sz="2000" b="1" dirty="0" smtClean="0">
              <a:solidFill>
                <a:srgbClr val="993366"/>
              </a:solidFill>
              <a:latin typeface="Franklin Gothic Demi" pitchFamily="34" charset="0"/>
            </a:endParaRPr>
          </a:p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Tyranosaurus</a:t>
            </a:r>
            <a:endParaRPr lang="cs-CZ" sz="2000" b="1" dirty="0">
              <a:solidFill>
                <a:srgbClr val="993366"/>
              </a:solidFill>
              <a:latin typeface="Franklin Gothic Demi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-142908" y="142852"/>
            <a:ext cx="4071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  <a:cs typeface="Arial" pitchFamily="34" charset="0"/>
              </a:rPr>
              <a:t>Procvičování</a:t>
            </a:r>
          </a:p>
          <a:p>
            <a:pPr algn="ctr"/>
            <a:r>
              <a:rPr lang="cs-CZ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  <a:cs typeface="Arial" pitchFamily="34" charset="0"/>
              </a:rPr>
              <a:t>učiva</a:t>
            </a:r>
            <a:endParaRPr lang="cs-CZ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572264" y="428604"/>
            <a:ext cx="2268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Přiřaď k obrázkům</a:t>
            </a:r>
          </a:p>
          <a:p>
            <a:pPr algn="ctr"/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názvy živočichů.</a:t>
            </a:r>
            <a:endParaRPr lang="cs-CZ" sz="2000" b="1" dirty="0">
              <a:solidFill>
                <a:srgbClr val="993366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772400" cy="1470025"/>
          </a:xfrm>
        </p:spPr>
        <p:txBody>
          <a:bodyPr>
            <a:normAutofit/>
          </a:bodyPr>
          <a:lstStyle/>
          <a:p>
            <a:r>
              <a:rPr lang="cs-CZ" sz="7200" dirty="0" smtClean="0">
                <a:solidFill>
                  <a:srgbClr val="CC6600"/>
                </a:solidFill>
                <a:latin typeface="GrilledCheese BTN Toasted" pitchFamily="34" charset="0"/>
              </a:rPr>
              <a:t>Plazi</a:t>
            </a:r>
            <a:endParaRPr lang="cs-CZ" sz="7200" dirty="0">
              <a:solidFill>
                <a:srgbClr val="CC6600"/>
              </a:solidFill>
              <a:latin typeface="GrilledCheese BTN Toasted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71604" y="2786058"/>
            <a:ext cx="6400800" cy="1752600"/>
          </a:xfrm>
        </p:spPr>
        <p:txBody>
          <a:bodyPr>
            <a:normAutofit/>
          </a:bodyPr>
          <a:lstStyle/>
          <a:p>
            <a:r>
              <a:rPr lang="cs-CZ" sz="4800" dirty="0" smtClean="0">
                <a:solidFill>
                  <a:srgbClr val="660066"/>
                </a:solidFill>
                <a:latin typeface="Belwe Bd BT" pitchFamily="18" charset="0"/>
              </a:rPr>
              <a:t>Vývoj a stavba těla</a:t>
            </a:r>
            <a:endParaRPr lang="cs-CZ" sz="4800" dirty="0">
              <a:solidFill>
                <a:srgbClr val="660066"/>
              </a:solidFill>
              <a:latin typeface="Belwe Bd BT" pitchFamily="18" charset="0"/>
            </a:endParaRPr>
          </a:p>
        </p:txBody>
      </p:sp>
      <p:pic>
        <p:nvPicPr>
          <p:cNvPr id="1029" name="Picture 5" descr="C:\Documents and Settings\Luboš\Plocha\Lenka\Plazi obrázky\dino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143380"/>
            <a:ext cx="3040056" cy="228004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85720" y="0"/>
            <a:ext cx="3078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Opakování</a:t>
            </a:r>
            <a:endParaRPr lang="cs-CZ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7158" y="714356"/>
            <a:ext cx="8891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1. Mloci a čolci jsou u nás …………………….. . Chybějící slovo získáš vyluštěním</a:t>
            </a:r>
          </a:p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     křížovky.</a:t>
            </a:r>
            <a:endParaRPr lang="cs-CZ" sz="2000" b="1" dirty="0">
              <a:solidFill>
                <a:srgbClr val="993366"/>
              </a:solidFill>
              <a:latin typeface="Franklin Gothic Demi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28595" y="1571612"/>
          <a:ext cx="4357722" cy="2583510"/>
        </p:xfrm>
        <a:graphic>
          <a:graphicData uri="http://schemas.openxmlformats.org/drawingml/2006/table">
            <a:tbl>
              <a:tblPr/>
              <a:tblGrid>
                <a:gridCol w="395852"/>
                <a:gridCol w="395852"/>
                <a:gridCol w="395852"/>
                <a:gridCol w="395852"/>
                <a:gridCol w="395852"/>
                <a:gridCol w="395852"/>
                <a:gridCol w="396522"/>
                <a:gridCol w="396522"/>
                <a:gridCol w="396522"/>
                <a:gridCol w="396522"/>
                <a:gridCol w="396522"/>
              </a:tblGrid>
              <a:tr h="383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Franklin Gothic Dem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3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714876" y="1357298"/>
            <a:ext cx="470291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Naše největší žába.</a:t>
            </a:r>
          </a:p>
          <a:p>
            <a:pPr marL="342900" indent="-342900">
              <a:buAutoNum type="arabicPeriod"/>
            </a:pPr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Druhový název mloka.</a:t>
            </a:r>
          </a:p>
          <a:p>
            <a:pPr marL="342900" indent="-342900">
              <a:buAutoNum type="arabicPeriod"/>
            </a:pPr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Co mají žáby mezi prsty zadních</a:t>
            </a:r>
          </a:p>
          <a:p>
            <a:pPr marL="342900" indent="-342900"/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       končetin?</a:t>
            </a:r>
          </a:p>
          <a:p>
            <a:pPr marL="342900" indent="-342900">
              <a:buAutoNum type="arabicPeriod" startAt="4"/>
            </a:pPr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Co mají samci čolků na hřbetě</a:t>
            </a:r>
          </a:p>
          <a:p>
            <a:pPr marL="342900" indent="-342900"/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      při rozmnožování ?</a:t>
            </a:r>
          </a:p>
          <a:p>
            <a:pPr marL="342900" indent="-342900">
              <a:buAutoNum type="arabicPeriod" startAt="5"/>
            </a:pPr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Samečci některých žab mají</a:t>
            </a:r>
          </a:p>
          <a:p>
            <a:pPr marL="342900" indent="-342900"/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      ozvučné ………………. .</a:t>
            </a:r>
          </a:p>
          <a:p>
            <a:pPr marL="342900" indent="-342900">
              <a:buAutoNum type="arabicPeriod" startAt="6"/>
            </a:pPr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Jak nazýváme způsob oplození</a:t>
            </a:r>
          </a:p>
          <a:p>
            <a:pPr marL="342900" indent="-342900"/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      u žab?</a:t>
            </a:r>
          </a:p>
          <a:p>
            <a:pPr marL="342900" indent="-342900"/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7.   Jak se nazývají larvy obojživelníků?</a:t>
            </a:r>
          </a:p>
        </p:txBody>
      </p:sp>
      <p:pic>
        <p:nvPicPr>
          <p:cNvPr id="2050" name="Picture 2" descr="C:\Documents and Settings\Luboš\Plocha\Lenka\Obojž. obrázky\ropu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256"/>
            <a:ext cx="1500198" cy="1125148"/>
          </a:xfrm>
          <a:prstGeom prst="ellipse">
            <a:avLst/>
          </a:prstGeom>
          <a:noFill/>
        </p:spPr>
      </p:pic>
      <p:pic>
        <p:nvPicPr>
          <p:cNvPr id="2051" name="Picture 3" descr="C:\Documents and Settings\Luboš\Plocha\Lenka\Obojž. obrázky\mlok skvrnit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500702"/>
            <a:ext cx="1743049" cy="1165664"/>
          </a:xfrm>
          <a:prstGeom prst="ellipse">
            <a:avLst/>
          </a:prstGeom>
          <a:noFill/>
        </p:spPr>
      </p:pic>
      <p:pic>
        <p:nvPicPr>
          <p:cNvPr id="2052" name="Picture 4" descr="C:\Documents and Settings\Luboš\Plocha\Lenka\Obojž. obrázky\ropucha konč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929066"/>
            <a:ext cx="1563404" cy="1040098"/>
          </a:xfrm>
          <a:prstGeom prst="ellipse">
            <a:avLst/>
          </a:prstGeom>
          <a:noFill/>
        </p:spPr>
      </p:pic>
      <p:pic>
        <p:nvPicPr>
          <p:cNvPr id="2057" name="Picture 9" descr="C:\Documents and Settings\Luboš\Plocha\Lenka\Obojž. obrázky\rosnička pule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929198"/>
            <a:ext cx="1674785" cy="1256089"/>
          </a:xfrm>
          <a:prstGeom prst="ellipse">
            <a:avLst/>
          </a:prstGeom>
          <a:noFill/>
        </p:spPr>
      </p:pic>
      <p:pic>
        <p:nvPicPr>
          <p:cNvPr id="2058" name="Picture 10" descr="C:\Documents and Settings\Luboš\Plocha\Lenka\Obojž. obrázky\ropuch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5572140"/>
            <a:ext cx="1541439" cy="1155453"/>
          </a:xfrm>
          <a:prstGeom prst="ellipse">
            <a:avLst/>
          </a:prstGeom>
          <a:noFill/>
        </p:spPr>
      </p:pic>
      <p:pic>
        <p:nvPicPr>
          <p:cNvPr id="1026" name="Picture 2" descr="C:\Documents and Settings\Luboš\Plocha\Lenka\Obojž. obrázky\čo hřb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5786454"/>
            <a:ext cx="1855748" cy="967640"/>
          </a:xfrm>
          <a:prstGeom prst="ellipse">
            <a:avLst/>
          </a:prstGeom>
          <a:noFill/>
        </p:spPr>
      </p:pic>
      <p:pic>
        <p:nvPicPr>
          <p:cNvPr id="1027" name="Picture 3" descr="C:\Documents and Settings\Luboš\Plocha\Lenka\Obojž. obrázky\sko mě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4786322"/>
            <a:ext cx="1716964" cy="1143008"/>
          </a:xfrm>
          <a:prstGeom prst="ellipse">
            <a:avLst/>
          </a:prstGeom>
          <a:noFill/>
        </p:spPr>
      </p:pic>
      <p:cxnSp>
        <p:nvCxnSpPr>
          <p:cNvPr id="15" name="Přímá spojovací šipka 14"/>
          <p:cNvCxnSpPr/>
          <p:nvPr/>
        </p:nvCxnSpPr>
        <p:spPr>
          <a:xfrm rot="5400000" flipH="1" flipV="1">
            <a:off x="3214678" y="1571612"/>
            <a:ext cx="357190" cy="35719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16200000" flipV="1">
            <a:off x="3214678" y="1571612"/>
            <a:ext cx="357190" cy="35719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28596" y="142852"/>
            <a:ext cx="30074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Opakování</a:t>
            </a:r>
            <a:endParaRPr lang="cs-CZ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857232"/>
            <a:ext cx="72998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2. Rozděl uvedené zástupce našich žab podle způsobu života:</a:t>
            </a:r>
          </a:p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     kuňka žlutobřichá, rosnička zelená, ropucha obecná, skokan</a:t>
            </a:r>
          </a:p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     zelený, skokan hnědý</a:t>
            </a:r>
            <a:endParaRPr lang="cs-CZ" sz="2000" b="1" dirty="0">
              <a:solidFill>
                <a:srgbClr val="993366"/>
              </a:solidFill>
              <a:latin typeface="Franklin Gothic Demi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928662" y="1857364"/>
          <a:ext cx="5857916" cy="1218565"/>
        </p:xfrm>
        <a:graphic>
          <a:graphicData uri="http://schemas.openxmlformats.org/drawingml/2006/table">
            <a:tbl>
              <a:tblPr/>
              <a:tblGrid>
                <a:gridCol w="1952625"/>
                <a:gridCol w="1953260"/>
                <a:gridCol w="1952031"/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00430" y="1857364"/>
            <a:ext cx="723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993366"/>
                </a:solidFill>
                <a:latin typeface="Franklin Gothic Demi" pitchFamily="34" charset="0"/>
              </a:rPr>
              <a:t>Žáby</a:t>
            </a:r>
            <a:endParaRPr lang="cs-CZ" sz="2000" dirty="0">
              <a:solidFill>
                <a:srgbClr val="993366"/>
              </a:solidFill>
              <a:latin typeface="Franklin Gothic Demi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285852" y="2143116"/>
            <a:ext cx="558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    vodní                      pozemní                  stromové</a:t>
            </a:r>
            <a:endParaRPr lang="cs-CZ" sz="2000" b="1" dirty="0">
              <a:solidFill>
                <a:srgbClr val="993366"/>
              </a:solidFill>
              <a:latin typeface="Franklin Gothic Demi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42910" y="3357562"/>
            <a:ext cx="79295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993366"/>
                </a:solidFill>
                <a:latin typeface="Franklin Gothic Demi" pitchFamily="34" charset="0"/>
              </a:rPr>
              <a:t>3.  Doplň text:</a:t>
            </a:r>
          </a:p>
          <a:p>
            <a:r>
              <a:rPr lang="cs-CZ" b="1" dirty="0" smtClean="0">
                <a:solidFill>
                  <a:srgbClr val="993366"/>
                </a:solidFill>
                <a:latin typeface="Franklin Gothic Demi" pitchFamily="34" charset="0"/>
              </a:rPr>
              <a:t>Přísavné terčíky na koncích prstů má ……………………………………………………….</a:t>
            </a:r>
          </a:p>
          <a:p>
            <a:r>
              <a:rPr lang="cs-CZ" b="1" dirty="0" smtClean="0">
                <a:solidFill>
                  <a:srgbClr val="993366"/>
                </a:solidFill>
                <a:latin typeface="Franklin Gothic Demi" pitchFamily="34" charset="0"/>
              </a:rPr>
              <a:t>Zavalité tělo a krátké nohy  má  ……………………………………………………………….</a:t>
            </a:r>
          </a:p>
          <a:p>
            <a:r>
              <a:rPr lang="cs-CZ" b="1" dirty="0" smtClean="0">
                <a:solidFill>
                  <a:srgbClr val="993366"/>
                </a:solidFill>
                <a:latin typeface="Franklin Gothic Demi" pitchFamily="34" charset="0"/>
              </a:rPr>
              <a:t>Vysoký hřeben v době rozmnožování má sameček  …………………………………….</a:t>
            </a:r>
          </a:p>
          <a:p>
            <a:r>
              <a:rPr lang="cs-CZ" b="1" dirty="0" smtClean="0">
                <a:solidFill>
                  <a:srgbClr val="993366"/>
                </a:solidFill>
                <a:latin typeface="Franklin Gothic Demi" pitchFamily="34" charset="0"/>
              </a:rPr>
              <a:t>Vajíčka tvořící ve vodě „šňůrku korálků“ má      ………………………………………….</a:t>
            </a:r>
          </a:p>
          <a:p>
            <a:r>
              <a:rPr lang="cs-CZ" b="1" dirty="0" smtClean="0">
                <a:solidFill>
                  <a:srgbClr val="993366"/>
                </a:solidFill>
                <a:latin typeface="Franklin Gothic Demi" pitchFamily="34" charset="0"/>
              </a:rPr>
              <a:t>Ozvučné měchýřky v koutcích úst má sameček………………………………………….</a:t>
            </a:r>
          </a:p>
          <a:p>
            <a:r>
              <a:rPr lang="cs-CZ" b="1" dirty="0" smtClean="0">
                <a:solidFill>
                  <a:srgbClr val="993366"/>
                </a:solidFill>
                <a:latin typeface="Franklin Gothic Demi" pitchFamily="34" charset="0"/>
              </a:rPr>
              <a:t>Do vody rodí pulce samička………………………………………………………………………</a:t>
            </a:r>
          </a:p>
          <a:p>
            <a:r>
              <a:rPr lang="cs-CZ" b="1" dirty="0" smtClean="0">
                <a:solidFill>
                  <a:srgbClr val="993366"/>
                </a:solidFill>
                <a:latin typeface="Franklin Gothic Demi" pitchFamily="34" charset="0"/>
              </a:rPr>
              <a:t>Pestře zbarvené břicho a bradavičnatou kůži má ……………………………………….</a:t>
            </a:r>
          </a:p>
          <a:p>
            <a:r>
              <a:rPr lang="cs-CZ" b="1" dirty="0" smtClean="0">
                <a:solidFill>
                  <a:srgbClr val="993366"/>
                </a:solidFill>
                <a:latin typeface="Franklin Gothic Demi" pitchFamily="34" charset="0"/>
              </a:rPr>
              <a:t>Černou kůži se žlutými skvrnami má …………………………………………………………</a:t>
            </a:r>
          </a:p>
          <a:p>
            <a:r>
              <a:rPr lang="cs-CZ" b="1" dirty="0" smtClean="0">
                <a:solidFill>
                  <a:srgbClr val="993366"/>
                </a:solidFill>
                <a:latin typeface="Franklin Gothic Demi" pitchFamily="34" charset="0"/>
              </a:rPr>
              <a:t>K obojživelníkům žijícím ve vlhku patří ……………………………………………………..</a:t>
            </a:r>
          </a:p>
          <a:p>
            <a:r>
              <a:rPr lang="cs-CZ" b="1" dirty="0" smtClean="0">
                <a:solidFill>
                  <a:srgbClr val="993366"/>
                </a:solidFill>
                <a:latin typeface="Franklin Gothic Demi" pitchFamily="34" charset="0"/>
              </a:rPr>
              <a:t>Mohutné zadní končetiny má……………………………………………………………………</a:t>
            </a:r>
          </a:p>
        </p:txBody>
      </p:sp>
      <p:pic>
        <p:nvPicPr>
          <p:cNvPr id="2050" name="Picture 2" descr="C:\Documents and Settings\Luboš\Plocha\Lenka\Obojž. obrázky\skok mě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2643182"/>
            <a:ext cx="1500198" cy="1001353"/>
          </a:xfrm>
          <a:prstGeom prst="ellipse">
            <a:avLst/>
          </a:prstGeom>
          <a:noFill/>
        </p:spPr>
      </p:pic>
      <p:pic>
        <p:nvPicPr>
          <p:cNvPr id="2051" name="Picture 3" descr="C:\Documents and Settings\Luboš\Plocha\Lenka\Obojž. obrázky\rosnič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571612"/>
            <a:ext cx="1785950" cy="115193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28596" y="0"/>
            <a:ext cx="3450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  <a:cs typeface="Arial" pitchFamily="34" charset="0"/>
              </a:rPr>
              <a:t>Vývoj plazů</a:t>
            </a:r>
            <a:endParaRPr lang="cs-CZ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1472" y="785794"/>
            <a:ext cx="8497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3366"/>
                </a:solidFill>
                <a:latin typeface="Franklin Gothic Heavy" pitchFamily="34" charset="0"/>
              </a:rPr>
              <a:t>Plazi se vyvinuli asi před 300 miliony let z obojživelníků podobných</a:t>
            </a:r>
          </a:p>
          <a:p>
            <a:r>
              <a:rPr lang="cs-CZ" sz="2000" b="1" dirty="0" smtClean="0">
                <a:solidFill>
                  <a:srgbClr val="993366"/>
                </a:solidFill>
                <a:latin typeface="Franklin Gothic Heavy" pitchFamily="34" charset="0"/>
              </a:rPr>
              <a:t>mlokům. Jak se tito obojživelníci nazývali zjistíš po vyluštění tajenky.</a:t>
            </a:r>
            <a:endParaRPr lang="cs-CZ" sz="2000" b="1" dirty="0">
              <a:solidFill>
                <a:srgbClr val="993366"/>
              </a:solidFill>
              <a:latin typeface="Franklin Gothic Heavy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357159" y="1643054"/>
          <a:ext cx="4143401" cy="3545534"/>
        </p:xfrm>
        <a:graphic>
          <a:graphicData uri="http://schemas.openxmlformats.org/drawingml/2006/table">
            <a:tbl>
              <a:tblPr/>
              <a:tblGrid>
                <a:gridCol w="460014"/>
                <a:gridCol w="460014"/>
                <a:gridCol w="460014"/>
                <a:gridCol w="460014"/>
                <a:gridCol w="460669"/>
                <a:gridCol w="460669"/>
                <a:gridCol w="460669"/>
                <a:gridCol w="460669"/>
                <a:gridCol w="460669"/>
              </a:tblGrid>
              <a:tr h="35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9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2844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429124" y="1571612"/>
            <a:ext cx="5136145" cy="475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žába s dlouhými zadními končetinami</a:t>
            </a:r>
          </a:p>
          <a:p>
            <a:pPr marL="342900" indent="-342900">
              <a:buAutoNum type="arabicPeriod"/>
            </a:pPr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orgán pumpující krev do těla</a:t>
            </a:r>
          </a:p>
          <a:p>
            <a:pPr marL="342900" indent="-342900">
              <a:buAutoNum type="arabicPeriod"/>
            </a:pPr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vajíčka ryb</a:t>
            </a:r>
          </a:p>
          <a:p>
            <a:pPr marL="342900" indent="-342900">
              <a:buAutoNum type="arabicPeriod"/>
            </a:pPr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dravá ryba s protáhlým tělem</a:t>
            </a:r>
          </a:p>
          <a:p>
            <a:pPr marL="342900" indent="-342900">
              <a:buAutoNum type="arabicPeriod"/>
            </a:pPr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žába s bradavičnatou kůží</a:t>
            </a:r>
          </a:p>
          <a:p>
            <a:pPr marL="342900" indent="-342900">
              <a:buAutoNum type="arabicPeriod"/>
            </a:pPr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larva obojživelníků</a:t>
            </a:r>
          </a:p>
          <a:p>
            <a:pPr marL="342900" indent="-342900">
              <a:buAutoNum type="arabicPeriod"/>
            </a:pPr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bezocasý obojživelník s pohlavní</a:t>
            </a:r>
          </a:p>
          <a:p>
            <a:pPr marL="342900" indent="-342900"/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      dvoutvárností</a:t>
            </a:r>
          </a:p>
          <a:p>
            <a:pPr marL="342900" indent="-342900">
              <a:buAutoNum type="arabicPeriod" startAt="8"/>
            </a:pPr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orgány ukryté pod skřelemi</a:t>
            </a:r>
          </a:p>
          <a:p>
            <a:pPr marL="342900" indent="-342900">
              <a:buAutoNum type="arabicPeriod" startAt="8"/>
            </a:pPr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orgán, kterým dýchají dospělci</a:t>
            </a:r>
          </a:p>
          <a:p>
            <a:pPr marL="342900" indent="-342900"/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      obojživelníků</a:t>
            </a:r>
          </a:p>
          <a:p>
            <a:pPr marL="342900" indent="-342900"/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10. žába „předpovídající počasí“</a:t>
            </a:r>
          </a:p>
          <a:p>
            <a:pPr marL="342900" indent="-342900"/>
            <a:endParaRPr lang="cs-CZ" dirty="0" smtClean="0">
              <a:solidFill>
                <a:srgbClr val="993366"/>
              </a:solidFill>
              <a:latin typeface="Franklin Gothic Demi" pitchFamily="34" charset="0"/>
            </a:endParaRPr>
          </a:p>
          <a:p>
            <a:pPr marL="342900" indent="-342900">
              <a:buAutoNum type="arabicPeriod" startAt="8"/>
            </a:pPr>
            <a:endParaRPr lang="cs-CZ" dirty="0" smtClean="0">
              <a:solidFill>
                <a:srgbClr val="993366"/>
              </a:solidFill>
              <a:latin typeface="Franklin Gothic Demi" pitchFamily="34" charset="0"/>
            </a:endParaRPr>
          </a:p>
          <a:p>
            <a:pPr marL="342900" indent="-342900">
              <a:buAutoNum type="arabicPeriod"/>
            </a:pPr>
            <a:endParaRPr lang="cs-CZ" dirty="0">
              <a:solidFill>
                <a:srgbClr val="993366"/>
              </a:solidFill>
              <a:latin typeface="Franklin Gothic Demi" pitchFamily="34" charset="0"/>
            </a:endParaRPr>
          </a:p>
        </p:txBody>
      </p:sp>
      <p:pic>
        <p:nvPicPr>
          <p:cNvPr id="3074" name="Picture 2" descr="C:\Documents and Settings\Luboš\Plocha\Lenka\Obojž. obrázky\kratoleb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915032" y="5014926"/>
            <a:ext cx="136207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7158" y="0"/>
            <a:ext cx="3450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  <a:cs typeface="Arial" pitchFamily="34" charset="0"/>
              </a:rPr>
              <a:t>Vývoj plazů</a:t>
            </a:r>
            <a:endParaRPr lang="cs-CZ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5720" y="857232"/>
            <a:ext cx="83116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993366"/>
                </a:solidFill>
                <a:latin typeface="Franklin Gothic Demi" pitchFamily="34" charset="0"/>
              </a:rPr>
              <a:t>V období suchého a teplého podnebí některým krytolebcům zrohovatěla svrchní</a:t>
            </a:r>
          </a:p>
          <a:p>
            <a:r>
              <a:rPr lang="cs-CZ" b="1" dirty="0" smtClean="0">
                <a:solidFill>
                  <a:srgbClr val="993366"/>
                </a:solidFill>
                <a:latin typeface="Franklin Gothic Demi" pitchFamily="34" charset="0"/>
              </a:rPr>
              <a:t>část kůže. Vajíčka nekladli do vody a zárodek byl chráněn tuhými obaly. </a:t>
            </a:r>
            <a:r>
              <a:rPr lang="cs-CZ" b="1" dirty="0" err="1" smtClean="0">
                <a:solidFill>
                  <a:srgbClr val="993366"/>
                </a:solidFill>
                <a:latin typeface="Franklin Gothic Demi" pitchFamily="34" charset="0"/>
              </a:rPr>
              <a:t>Zdoko</a:t>
            </a:r>
            <a:r>
              <a:rPr lang="cs-CZ" b="1" dirty="0" smtClean="0">
                <a:solidFill>
                  <a:srgbClr val="993366"/>
                </a:solidFill>
                <a:latin typeface="Franklin Gothic Demi" pitchFamily="34" charset="0"/>
              </a:rPr>
              <a:t>-</a:t>
            </a:r>
          </a:p>
          <a:p>
            <a:r>
              <a:rPr lang="cs-CZ" b="1" dirty="0" err="1" smtClean="0">
                <a:solidFill>
                  <a:srgbClr val="993366"/>
                </a:solidFill>
                <a:latin typeface="Franklin Gothic Demi" pitchFamily="34" charset="0"/>
              </a:rPr>
              <a:t>nalovaly</a:t>
            </a:r>
            <a:r>
              <a:rPr lang="cs-CZ" b="1" dirty="0" smtClean="0">
                <a:solidFill>
                  <a:srgbClr val="993366"/>
                </a:solidFill>
                <a:latin typeface="Franklin Gothic Demi" pitchFamily="34" charset="0"/>
              </a:rPr>
              <a:t> se jejich vnitřní orgány a končetiny se přizpůsobily životu na souši.  Vy-</a:t>
            </a:r>
          </a:p>
          <a:p>
            <a:r>
              <a:rPr lang="cs-CZ" b="1" dirty="0" smtClean="0">
                <a:solidFill>
                  <a:srgbClr val="993366"/>
                </a:solidFill>
                <a:latin typeface="Franklin Gothic Demi" pitchFamily="34" charset="0"/>
              </a:rPr>
              <a:t>vinuly se PLAZI.</a:t>
            </a:r>
          </a:p>
          <a:p>
            <a:endParaRPr lang="cs-CZ" b="1" dirty="0" smtClean="0">
              <a:solidFill>
                <a:srgbClr val="993366"/>
              </a:solidFill>
              <a:latin typeface="Franklin Gothic Demi" pitchFamily="34" charset="0"/>
            </a:endParaRPr>
          </a:p>
          <a:p>
            <a:r>
              <a:rPr lang="cs-CZ" b="1" dirty="0" smtClean="0">
                <a:solidFill>
                  <a:srgbClr val="993366"/>
                </a:solidFill>
                <a:latin typeface="Franklin Gothic Demi" pitchFamily="34" charset="0"/>
              </a:rPr>
              <a:t>Vyhledej s pomocí učebnice, která prostředí obývali dávní plazi. Znáš některé</a:t>
            </a:r>
          </a:p>
          <a:p>
            <a:r>
              <a:rPr lang="cs-CZ" b="1" dirty="0" smtClean="0">
                <a:solidFill>
                  <a:srgbClr val="993366"/>
                </a:solidFill>
                <a:latin typeface="Franklin Gothic Demi" pitchFamily="34" charset="0"/>
              </a:rPr>
              <a:t>z nich názvem?</a:t>
            </a:r>
            <a:endParaRPr lang="cs-CZ" b="1" dirty="0">
              <a:solidFill>
                <a:srgbClr val="993366"/>
              </a:solidFill>
              <a:latin typeface="Franklin Gothic Dem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85720" y="2928934"/>
            <a:ext cx="3032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Ve vodě žili </a:t>
            </a:r>
            <a:r>
              <a:rPr lang="cs-CZ" sz="2000" b="1" u="sng" dirty="0" smtClean="0">
                <a:solidFill>
                  <a:srgbClr val="993366"/>
                </a:solidFill>
                <a:latin typeface="Franklin Gothic Demi" pitchFamily="34" charset="0"/>
              </a:rPr>
              <a:t>ryboještěři. </a:t>
            </a:r>
            <a:endParaRPr lang="cs-CZ" sz="2000" b="1" u="sng" dirty="0">
              <a:solidFill>
                <a:srgbClr val="993366"/>
              </a:solidFill>
              <a:latin typeface="Franklin Gothic Demi" pitchFamily="34" charset="0"/>
            </a:endParaRPr>
          </a:p>
        </p:txBody>
      </p:sp>
      <p:pic>
        <p:nvPicPr>
          <p:cNvPr id="3074" name="Picture 2" descr="C:\Documents and Settings\Luboš\Plocha\Lenka\Plazi obrázky\ryb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876"/>
            <a:ext cx="6649889" cy="2393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7158" y="0"/>
            <a:ext cx="3450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  <a:cs typeface="Arial" pitchFamily="34" charset="0"/>
              </a:rPr>
              <a:t>Vývoj plazů</a:t>
            </a:r>
            <a:endParaRPr lang="cs-CZ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785794"/>
            <a:ext cx="4066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993366"/>
                </a:solidFill>
                <a:latin typeface="Franklin Gothic Demi" pitchFamily="34" charset="0"/>
              </a:rPr>
              <a:t>Ve vzduchu se pohybovali </a:t>
            </a:r>
            <a:r>
              <a:rPr lang="cs-CZ" b="1" u="sng" dirty="0" smtClean="0">
                <a:solidFill>
                  <a:srgbClr val="993366"/>
                </a:solidFill>
                <a:latin typeface="Franklin Gothic Demi" pitchFamily="34" charset="0"/>
              </a:rPr>
              <a:t>ptakoještěři.</a:t>
            </a:r>
            <a:endParaRPr lang="cs-CZ" b="1" u="sng" dirty="0">
              <a:solidFill>
                <a:srgbClr val="993366"/>
              </a:solidFill>
              <a:latin typeface="Franklin Gothic Demi" pitchFamily="34" charset="0"/>
            </a:endParaRPr>
          </a:p>
        </p:txBody>
      </p:sp>
      <p:pic>
        <p:nvPicPr>
          <p:cNvPr id="4099" name="Picture 3" descr="C:\Documents and Settings\Luboš\Plocha\Lenka\Plazi obrázky\Dimorphod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8059847" cy="274479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00034" y="5072074"/>
            <a:ext cx="7199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Co je na kostře tohoto ptakoještěra </a:t>
            </a:r>
            <a:r>
              <a:rPr lang="cs-CZ" sz="2000" b="1" dirty="0" err="1" smtClean="0">
                <a:solidFill>
                  <a:srgbClr val="993366"/>
                </a:solidFill>
                <a:latin typeface="Franklin Gothic Demi" pitchFamily="34" charset="0"/>
              </a:rPr>
              <a:t>Dimorphodona</a:t>
            </a:r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 zvláštního?</a:t>
            </a:r>
            <a:endParaRPr lang="cs-CZ" sz="2000" b="1" dirty="0">
              <a:solidFill>
                <a:srgbClr val="993366"/>
              </a:solidFill>
              <a:latin typeface="Franklin Gothic Demi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0034" y="5500702"/>
            <a:ext cx="7644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Mohutná lebka, která podle fyzikálních zákonů nedovoluje tomuto </a:t>
            </a:r>
          </a:p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ptakoještěrovi létat.</a:t>
            </a:r>
            <a:endParaRPr lang="cs-CZ" sz="2000" b="1" dirty="0">
              <a:solidFill>
                <a:srgbClr val="993366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00034" y="0"/>
            <a:ext cx="3450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  <a:cs typeface="Arial" pitchFamily="34" charset="0"/>
              </a:rPr>
              <a:t>Vývoj plazů</a:t>
            </a:r>
            <a:endParaRPr lang="cs-CZ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2910" y="785794"/>
            <a:ext cx="8267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Na souši žili </a:t>
            </a:r>
            <a:r>
              <a:rPr lang="cs-CZ" sz="2000" b="1" u="sng" dirty="0" smtClean="0">
                <a:solidFill>
                  <a:srgbClr val="993366"/>
                </a:solidFill>
                <a:latin typeface="Franklin Gothic Demi" pitchFamily="34" charset="0"/>
              </a:rPr>
              <a:t>veleještěři = dinosauři. </a:t>
            </a:r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Zkus určit, kteří byli býložraví a kteří</a:t>
            </a:r>
          </a:p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masožraví.</a:t>
            </a:r>
            <a:endParaRPr lang="cs-CZ" sz="2000" b="1" dirty="0">
              <a:solidFill>
                <a:srgbClr val="993366"/>
              </a:solidFill>
              <a:latin typeface="Franklin Gothic Demi" pitchFamily="34" charset="0"/>
            </a:endParaRPr>
          </a:p>
        </p:txBody>
      </p:sp>
      <p:pic>
        <p:nvPicPr>
          <p:cNvPr id="4" name="Picture 2" descr="H:\dinosauři\skenovat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00174"/>
            <a:ext cx="6286749" cy="508793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785918" y="3929066"/>
            <a:ext cx="497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  <a:latin typeface="Franklin Gothic Demi" pitchFamily="34" charset="0"/>
              </a:rPr>
              <a:t>Abelisaurus</a:t>
            </a:r>
            <a:r>
              <a:rPr lang="cs-CZ" dirty="0" smtClean="0">
                <a:solidFill>
                  <a:srgbClr val="FF0000"/>
                </a:solidFill>
                <a:latin typeface="Franklin Gothic Demi" pitchFamily="34" charset="0"/>
              </a:rPr>
              <a:t> </a:t>
            </a:r>
            <a:r>
              <a:rPr lang="cs-CZ" dirty="0" smtClean="0">
                <a:solidFill>
                  <a:srgbClr val="993366"/>
                </a:solidFill>
                <a:latin typeface="Franklin Gothic Demi" pitchFamily="34" charset="0"/>
              </a:rPr>
              <a:t>         </a:t>
            </a:r>
            <a:r>
              <a:rPr lang="cs-CZ" dirty="0" err="1" smtClean="0">
                <a:solidFill>
                  <a:srgbClr val="00B050"/>
                </a:solidFill>
                <a:latin typeface="Franklin Gothic Demi" pitchFamily="34" charset="0"/>
              </a:rPr>
              <a:t>Gargoyleosaurus</a:t>
            </a:r>
            <a:r>
              <a:rPr lang="cs-CZ" dirty="0" smtClean="0">
                <a:solidFill>
                  <a:srgbClr val="993366"/>
                </a:solidFill>
                <a:latin typeface="Franklin Gothic Demi" pitchFamily="34" charset="0"/>
              </a:rPr>
              <a:t>            </a:t>
            </a:r>
            <a:r>
              <a:rPr lang="cs-CZ" dirty="0" err="1" smtClean="0">
                <a:solidFill>
                  <a:srgbClr val="FF0000"/>
                </a:solidFill>
                <a:latin typeface="Franklin Gothic Demi" pitchFamily="34" charset="0"/>
              </a:rPr>
              <a:t>Dilong</a:t>
            </a:r>
            <a:endParaRPr lang="cs-CZ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928794" y="6215082"/>
            <a:ext cx="5183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00B050"/>
                </a:solidFill>
                <a:latin typeface="Franklin Gothic Demi" pitchFamily="34" charset="0"/>
              </a:rPr>
              <a:t>Augustinia</a:t>
            </a:r>
            <a:r>
              <a:rPr lang="cs-CZ" dirty="0" smtClean="0">
                <a:solidFill>
                  <a:srgbClr val="00B050"/>
                </a:solidFill>
                <a:latin typeface="Franklin Gothic Demi" pitchFamily="34" charset="0"/>
              </a:rPr>
              <a:t>          </a:t>
            </a:r>
            <a:r>
              <a:rPr lang="cs-CZ" dirty="0" err="1" smtClean="0">
                <a:solidFill>
                  <a:srgbClr val="00B050"/>
                </a:solidFill>
                <a:latin typeface="Franklin Gothic Demi" pitchFamily="34" charset="0"/>
              </a:rPr>
              <a:t>Albertaceratops</a:t>
            </a:r>
            <a:r>
              <a:rPr lang="cs-CZ" dirty="0" smtClean="0">
                <a:solidFill>
                  <a:srgbClr val="00B050"/>
                </a:solidFill>
                <a:latin typeface="Franklin Gothic Demi" pitchFamily="34" charset="0"/>
              </a:rPr>
              <a:t>          </a:t>
            </a:r>
            <a:r>
              <a:rPr lang="cs-CZ" dirty="0" err="1" smtClean="0">
                <a:solidFill>
                  <a:srgbClr val="00B050"/>
                </a:solidFill>
                <a:latin typeface="Franklin Gothic Demi" pitchFamily="34" charset="0"/>
              </a:rPr>
              <a:t>Dryosaurus</a:t>
            </a:r>
            <a:endParaRPr lang="cs-CZ" dirty="0">
              <a:solidFill>
                <a:srgbClr val="00B050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7158" y="0"/>
            <a:ext cx="3450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  <a:cs typeface="Arial" pitchFamily="34" charset="0"/>
              </a:rPr>
              <a:t>Vývoj plazů</a:t>
            </a:r>
            <a:endParaRPr lang="cs-CZ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  <a:cs typeface="Arial" pitchFamily="34" charset="0"/>
            </a:endParaRPr>
          </a:p>
        </p:txBody>
      </p:sp>
      <p:pic>
        <p:nvPicPr>
          <p:cNvPr id="4" name="Picture 2" descr="H:\dinosauři\skenovat0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3116"/>
            <a:ext cx="3648075" cy="314483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28596" y="857232"/>
            <a:ext cx="776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993366"/>
                </a:solidFill>
                <a:latin typeface="Franklin Gothic Demi" pitchFamily="34" charset="0"/>
              </a:rPr>
              <a:t>Jak je možné, že dnes, po mnoha milionech let, víme, jak dinosauři vypadali</a:t>
            </a:r>
          </a:p>
          <a:p>
            <a:r>
              <a:rPr lang="cs-CZ" b="1" dirty="0" smtClean="0">
                <a:solidFill>
                  <a:srgbClr val="993366"/>
                </a:solidFill>
                <a:latin typeface="Franklin Gothic Demi" pitchFamily="34" charset="0"/>
              </a:rPr>
              <a:t>a čím se živili?</a:t>
            </a:r>
            <a:endParaRPr lang="cs-CZ" b="1" dirty="0">
              <a:solidFill>
                <a:srgbClr val="993366"/>
              </a:solidFill>
              <a:latin typeface="Franklin Gothic Demi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28596" y="1571612"/>
            <a:ext cx="8114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Z nálezů zkamenělin – koster, vajec, zkamenělého obsahu žaludku ……</a:t>
            </a:r>
            <a:endParaRPr lang="cs-CZ" sz="2000" b="1" dirty="0">
              <a:solidFill>
                <a:srgbClr val="993366"/>
              </a:solidFill>
              <a:latin typeface="Franklin Gothic Demi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142976" y="5357826"/>
            <a:ext cx="3834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Kostra býložravého </a:t>
            </a:r>
            <a:r>
              <a:rPr lang="cs-CZ" sz="2000" b="1" dirty="0" err="1" smtClean="0">
                <a:solidFill>
                  <a:srgbClr val="00B050"/>
                </a:solidFill>
                <a:latin typeface="Franklin Gothic Demi" pitchFamily="34" charset="0"/>
              </a:rPr>
              <a:t>Triceratopse</a:t>
            </a:r>
            <a:r>
              <a:rPr lang="cs-CZ" sz="2000" b="1" dirty="0" smtClean="0">
                <a:solidFill>
                  <a:srgbClr val="993366"/>
                </a:solidFill>
                <a:latin typeface="Franklin Gothic Demi" pitchFamily="34" charset="0"/>
              </a:rPr>
              <a:t>.</a:t>
            </a:r>
            <a:endParaRPr lang="cs-CZ" sz="2000" b="1" dirty="0">
              <a:solidFill>
                <a:srgbClr val="993366"/>
              </a:solidFill>
              <a:latin typeface="Franklin Gothic Dem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071678"/>
            <a:ext cx="2995856" cy="40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5572132" y="3929066"/>
            <a:ext cx="2614627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993366"/>
                </a:solidFill>
                <a:latin typeface="Franklin Gothic Demi" pitchFamily="34" charset="0"/>
              </a:rPr>
              <a:t>Kuře </a:t>
            </a:r>
            <a:r>
              <a:rPr lang="cs-CZ" sz="1600" dirty="0" err="1" smtClean="0">
                <a:solidFill>
                  <a:srgbClr val="993366"/>
                </a:solidFill>
                <a:latin typeface="Franklin Gothic Demi" pitchFamily="34" charset="0"/>
              </a:rPr>
              <a:t>Velociraptor</a:t>
            </a:r>
            <a:r>
              <a:rPr lang="cs-CZ" sz="1600" dirty="0" smtClean="0">
                <a:solidFill>
                  <a:srgbClr val="993366"/>
                </a:solidFill>
                <a:latin typeface="Franklin Gothic Demi" pitchFamily="34" charset="0"/>
              </a:rPr>
              <a:t> </a:t>
            </a:r>
            <a:r>
              <a:rPr lang="cs-CZ" sz="1600" dirty="0" err="1" smtClean="0">
                <a:solidFill>
                  <a:srgbClr val="993366"/>
                </a:solidFill>
                <a:latin typeface="Franklin Gothic Demi" pitchFamily="34" charset="0"/>
              </a:rPr>
              <a:t>Oviraptor</a:t>
            </a:r>
            <a:endParaRPr lang="cs-CZ" sz="1600" dirty="0">
              <a:solidFill>
                <a:srgbClr val="993366"/>
              </a:solidFill>
              <a:latin typeface="Franklin Gothic Demi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572132" y="5500702"/>
            <a:ext cx="2547492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solidFill>
                  <a:srgbClr val="993366"/>
                </a:solidFill>
                <a:latin typeface="Franklin Gothic Demi" pitchFamily="34" charset="0"/>
              </a:rPr>
              <a:t>Hypselosaurus</a:t>
            </a:r>
            <a:r>
              <a:rPr lang="cs-CZ" sz="1600" dirty="0" smtClean="0">
                <a:solidFill>
                  <a:srgbClr val="993366"/>
                </a:solidFill>
                <a:latin typeface="Franklin Gothic Demi" pitchFamily="34" charset="0"/>
              </a:rPr>
              <a:t>    </a:t>
            </a:r>
            <a:r>
              <a:rPr lang="cs-CZ" sz="1600" dirty="0" err="1" smtClean="0">
                <a:solidFill>
                  <a:srgbClr val="993366"/>
                </a:solidFill>
                <a:latin typeface="Franklin Gothic Demi" pitchFamily="34" charset="0"/>
              </a:rPr>
              <a:t>Sauropod</a:t>
            </a:r>
            <a:endParaRPr lang="cs-CZ" sz="1600" dirty="0">
              <a:solidFill>
                <a:srgbClr val="993366"/>
              </a:solidFill>
              <a:latin typeface="Franklin Gothic Demi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072198" y="2357430"/>
            <a:ext cx="1486433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993366"/>
                </a:solidFill>
                <a:latin typeface="Franklin Gothic Demi" pitchFamily="34" charset="0"/>
              </a:rPr>
              <a:t>Srovnání vajec</a:t>
            </a:r>
            <a:endParaRPr lang="cs-CZ" sz="1600" dirty="0">
              <a:solidFill>
                <a:srgbClr val="993366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</TotalTime>
  <Words>731</Words>
  <Application>Microsoft Office PowerPoint</Application>
  <PresentationFormat>Předvádění na obrazovce (4:3)</PresentationFormat>
  <Paragraphs>171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Snímek 1</vt:lpstr>
      <vt:lpstr>Plazi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</vt:vector>
  </TitlesOfParts>
  <Company>Boerner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Plazi</dc:title>
  <dc:creator>Lubomír Pech</dc:creator>
  <cp:lastModifiedBy>Lubomír Pech</cp:lastModifiedBy>
  <cp:revision>61</cp:revision>
  <dcterms:created xsi:type="dcterms:W3CDTF">2009-11-01T13:32:42Z</dcterms:created>
  <dcterms:modified xsi:type="dcterms:W3CDTF">2010-06-22T19:13:50Z</dcterms:modified>
</cp:coreProperties>
</file>