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3" r:id="rId3"/>
    <p:sldId id="274" r:id="rId4"/>
    <p:sldId id="272" r:id="rId5"/>
    <p:sldId id="275" r:id="rId6"/>
    <p:sldId id="288" r:id="rId7"/>
    <p:sldId id="289" r:id="rId8"/>
    <p:sldId id="278" r:id="rId9"/>
    <p:sldId id="279" r:id="rId10"/>
    <p:sldId id="286" r:id="rId11"/>
    <p:sldId id="287" r:id="rId12"/>
    <p:sldId id="290" r:id="rId13"/>
    <p:sldId id="276" r:id="rId14"/>
    <p:sldId id="283" r:id="rId15"/>
    <p:sldId id="284" r:id="rId16"/>
    <p:sldId id="282" r:id="rId17"/>
    <p:sldId id="281" r:id="rId18"/>
    <p:sldId id="280" r:id="rId19"/>
    <p:sldId id="277" r:id="rId20"/>
    <p:sldId id="285" r:id="rId21"/>
    <p:sldId id="27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07" autoAdjust="0"/>
    <p:restoredTop sz="94660"/>
  </p:normalViewPr>
  <p:slideViewPr>
    <p:cSldViewPr>
      <p:cViewPr varScale="1">
        <p:scale>
          <a:sx n="70" d="100"/>
          <a:sy n="70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3F05-0AF7-4D79-9E64-F652378D977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74B1E-4F05-4340-9005-7B1113818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Kořen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42852"/>
            <a:ext cx="10288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KOŘENOVÁ</a:t>
            </a:r>
          </a:p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             SOUSTAVA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2214554"/>
            <a:ext cx="9285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Kterými částmi je tvořena kořenová soustava dvouděložných 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rostlin?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Luboš\Local Settings\Temporary Internet Files\Content.IE5\ANCPYHU7\MPj043306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3882150" cy="2336800"/>
          </a:xfrm>
          <a:prstGeom prst="rect">
            <a:avLst/>
          </a:prstGeom>
          <a:noFill/>
        </p:spPr>
      </p:pic>
      <p:pic>
        <p:nvPicPr>
          <p:cNvPr id="5" name="Picture 5" descr="hlavn9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857884" y="3000372"/>
            <a:ext cx="2166998" cy="324643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428728" y="6215082"/>
            <a:ext cx="760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hrách setý                                   mrkev obecná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2844" y="3000372"/>
            <a:ext cx="532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Kořen hlavní a kořeny postranní.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KOŘENOVÁ</a:t>
            </a:r>
          </a:p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             SOUSTAVA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2143116"/>
            <a:ext cx="965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Kterými částmi je tvořena kořenová soustava jednoděložných 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rostlin?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928934"/>
            <a:ext cx="321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Svazčitými kořeny.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00364" y="2928934"/>
            <a:ext cx="449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Jak se tyto kořeny vytváří?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357562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Růst hlavního kořene je potlačen a jeho funkci přebírají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náhradní kořeny, které rostou z dolní části stonku.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Luboš\Local Settings\Temporary Internet Files\Content.IE5\61QDYRC3\MPj043313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256"/>
            <a:ext cx="3998449" cy="197643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256"/>
            <a:ext cx="2000264" cy="20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1714480" y="6286520"/>
            <a:ext cx="6027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tulipán                                          česnek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1428736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stavba kořene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pokožka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kůra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cévní svazky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kambium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dřeň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kořenové vlásky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kořenová čepička</a:t>
            </a:r>
          </a:p>
          <a:p>
            <a:r>
              <a:rPr lang="cs-CZ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typy kořenové soustavy: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dvouděložné rostliny: kořen hlavní a kořeny postranní</a:t>
            </a:r>
            <a:b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jednoděložné rostliny: svazčité kořeny</a:t>
            </a:r>
          </a:p>
          <a:p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5721" y="285728"/>
            <a:ext cx="4707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ZÁPIS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851010" cy="1389881"/>
          </a:xfrm>
          <a:prstGeom prst="ellipse">
            <a:avLst/>
          </a:prstGeom>
          <a:noFill/>
        </p:spPr>
      </p:pic>
      <p:pic>
        <p:nvPicPr>
          <p:cNvPr id="4098" name="Picture 2" descr="C:\Documents and Settings\Luboš\Local Settings\Temporary Internet Files\Content.IE5\10KF9P8P\MCj035859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19363"/>
            <a:ext cx="1828800" cy="16002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42852"/>
            <a:ext cx="8642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PŘEMĚNY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3" name="Picture 3" descr="adven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304800" y="2443222"/>
            <a:ext cx="2695564" cy="4173477"/>
          </a:xfrm>
          <a:prstGeom prst="rect">
            <a:avLst/>
          </a:prstGeom>
          <a:noFill/>
        </p:spPr>
      </p:pic>
      <p:pic>
        <p:nvPicPr>
          <p:cNvPr id="6" name="Obrázek 5" descr="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714620"/>
            <a:ext cx="4643470" cy="34826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28596" y="1214422"/>
            <a:ext cx="304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Náhradní kořeny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596" y="1928802"/>
            <a:ext cx="525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kukuřice setá                 fíkovník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PŘEMĚNY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214422"/>
            <a:ext cx="280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Kořenová hlíza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Dahlia%200001"/>
          <p:cNvPicPr>
            <a:picLocks noChangeAspect="1" noChangeArrowheads="1"/>
          </p:cNvPicPr>
          <p:nvPr/>
        </p:nvPicPr>
        <p:blipFill>
          <a:blip r:embed="rId2">
            <a:lum bright="12000" contrast="-6000"/>
          </a:blip>
          <a:srcRect/>
          <a:stretch>
            <a:fillRect/>
          </a:stretch>
        </p:blipFill>
        <p:spPr bwMode="auto">
          <a:xfrm>
            <a:off x="571472" y="3714752"/>
            <a:ext cx="2514600" cy="2892425"/>
          </a:xfrm>
          <a:prstGeom prst="rect">
            <a:avLst/>
          </a:prstGeom>
          <a:noFill/>
        </p:spPr>
      </p:pic>
      <p:pic>
        <p:nvPicPr>
          <p:cNvPr id="5" name="Picture 5" descr="separatingbest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428992" y="2214554"/>
            <a:ext cx="5461000" cy="4445000"/>
          </a:xfrm>
          <a:prstGeom prst="rect">
            <a:avLst/>
          </a:prstGeom>
          <a:noFill/>
        </p:spPr>
      </p:pic>
      <p:pic>
        <p:nvPicPr>
          <p:cNvPr id="6" name="Picture 3" descr="dahliacoverdetail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785786" y="2000240"/>
            <a:ext cx="1655763" cy="1514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428992" y="1643050"/>
            <a:ext cx="177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jiřina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7141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PŘEMĚNY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5720" y="1071546"/>
            <a:ext cx="5199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Kořenová hlíza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ic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428596" y="2285992"/>
            <a:ext cx="5634046" cy="4227699"/>
          </a:xfrm>
          <a:prstGeom prst="rect">
            <a:avLst/>
          </a:prstGeom>
          <a:noFill/>
        </p:spPr>
      </p:pic>
      <p:pic>
        <p:nvPicPr>
          <p:cNvPr id="5" name="Picture 4" descr="mo-Ficaria_verna_1is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6429388" y="3786190"/>
            <a:ext cx="2540000" cy="2540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858016" y="3000372"/>
            <a:ext cx="172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orsej jarní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PŘEMĚNY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428736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Bulva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4000528" cy="40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2069860"/>
            <a:ext cx="2786081" cy="43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357158" y="2000240"/>
            <a:ext cx="284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řepa cukrovka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14942" y="1500174"/>
            <a:ext cx="236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miřík celer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142852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PŘEMĚNY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214422"/>
            <a:ext cx="26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Vzdušné kořeny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245300" cy="43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1357290" y="1643050"/>
            <a:ext cx="207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monstera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86446" y="3000373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orchidej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rec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571472" y="2428868"/>
            <a:ext cx="3048000" cy="40513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142852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PŘEMĚNY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44" y="1214422"/>
            <a:ext cx="457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Příchytné /příčepivé/ kořeny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357562"/>
            <a:ext cx="4643445" cy="30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642910" y="2000240"/>
            <a:ext cx="320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břečťan popínavý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628" y="285749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loubinec pětilistý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500306"/>
            <a:ext cx="5214974" cy="391123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2844" y="142852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PŘEMĚNY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1285860"/>
            <a:ext cx="309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Deskovité kořeny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00430" y="207167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fíkovník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488" y="78579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ibi" pitchFamily="2" charset="-18"/>
              </a:rPr>
              <a:t>KOŘEN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ibi" pitchFamily="2" charset="-18"/>
            </a:endParaRPr>
          </a:p>
        </p:txBody>
      </p:sp>
      <p:pic>
        <p:nvPicPr>
          <p:cNvPr id="10" name="Obrázek 9" descr="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214554"/>
            <a:ext cx="5524505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142852"/>
            <a:ext cx="8285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PŘEMĚNY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214422"/>
            <a:ext cx="583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Haustoria – u parazitických rostlin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viscum_album_keimlin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357158" y="1785926"/>
            <a:ext cx="3191295" cy="239705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429132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714744" y="2714620"/>
            <a:ext cx="199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jmelí bílé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rmAutofit/>
          </a:bodyPr>
          <a:lstStyle/>
          <a:p>
            <a:pPr algn="l"/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PŘEMĚNY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44" y="1214422"/>
            <a:ext cx="6264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Hlízkové bakterie na kořenech rostlin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14620"/>
            <a:ext cx="3428361" cy="25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hlízkovité bakteri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2357430"/>
            <a:ext cx="3926681" cy="2946407"/>
          </a:xfrm>
          <a:noFill/>
          <a:ln/>
        </p:spPr>
      </p:pic>
      <p:sp>
        <p:nvSpPr>
          <p:cNvPr id="7" name="TextovéPole 6"/>
          <p:cNvSpPr txBox="1"/>
          <p:nvPr/>
        </p:nvSpPr>
        <p:spPr>
          <a:xfrm>
            <a:off x="1285852" y="5500702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fazol obecný                              olše lepkavá</a:t>
            </a:r>
            <a:endParaRPr lang="cs-CZ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3" y="214290"/>
            <a:ext cx="6753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ZÁPIS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500174"/>
            <a:ext cx="657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přeměny kořene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náhradní kořeny (kukuřice)</a:t>
            </a:r>
            <a:b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bulva (řepa cukrovka)  </a:t>
            </a:r>
            <a:b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kořenová hlíza (jiřina)</a:t>
            </a:r>
            <a:b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příchytné kořeny (břečťan)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kořeny s hlízkovými bakteriemi (fazol)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851010" cy="1389881"/>
          </a:xfrm>
          <a:prstGeom prst="ellipse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000504"/>
            <a:ext cx="2538841" cy="259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07910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b="1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ProcVIČOVÁNÍ</a:t>
            </a:r>
            <a:r>
              <a:rPr lang="cs-CZ" sz="66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UČIVA</a:t>
            </a:r>
            <a:endParaRPr lang="cs-CZ" sz="66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2822833" cy="45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142844" y="1071546"/>
            <a:ext cx="394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Doplň popis k obrázku: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" y="142852"/>
            <a:ext cx="12160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b="1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ProcVIČOVÁNÍ</a:t>
            </a:r>
            <a:r>
              <a:rPr lang="cs-CZ" sz="66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UČIVA</a:t>
            </a:r>
            <a:endParaRPr lang="cs-CZ" sz="66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3" name="Picture 5" descr="hlavn9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357818" y="2143116"/>
            <a:ext cx="2166998" cy="324643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86124"/>
            <a:ext cx="2000264" cy="20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42844" y="1285860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Doplň názvy vyobrazených rostlin a typ jejich kořenové soustavy.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542926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……………………………….        ………………………………</a:t>
            </a:r>
            <a:b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……………………………….        ………………………………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3" y="142852"/>
            <a:ext cx="120179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b="1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ProcVIČOVÁNÍ</a:t>
            </a:r>
            <a:r>
              <a:rPr lang="cs-CZ" sz="66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UČIVA</a:t>
            </a:r>
            <a:endParaRPr lang="cs-CZ" sz="66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5720" y="1357298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Jakou funkci v rostlině má kořen – její většinou podzemní orgán?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…………………………………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…………………………………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...............................................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…………………………………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…………………………………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2857500" cy="326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85728"/>
            <a:ext cx="588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OPAKOVÁNÍ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500174"/>
            <a:ext cx="321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 to jsou pletiva?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1928802"/>
            <a:ext cx="781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Skupiny specializovaných buněk se stejnou funkcí.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596" y="2357430"/>
            <a:ext cx="710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Doplň k jednotlivým typům pletiv jejich funkci: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034" y="2928934"/>
            <a:ext cx="5780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vodivé pletivo …………………………..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krycí pletivo …………………………….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zásobní pletivo …………………………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dělivé pletivo ……………………………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podpůrné pletivo ……………………….</a:t>
            </a:r>
          </a:p>
          <a:p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143512"/>
            <a:ext cx="2095503" cy="157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242" y="5072074"/>
            <a:ext cx="179243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4842" y="5143512"/>
            <a:ext cx="18134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214686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053012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ovéPole 31"/>
          <p:cNvSpPr txBox="1"/>
          <p:nvPr/>
        </p:nvSpPr>
        <p:spPr>
          <a:xfrm>
            <a:off x="714348" y="6215082"/>
            <a:ext cx="198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průduch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00430" y="6500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714612" y="6215082"/>
            <a:ext cx="177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pokožka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43438" y="6215082"/>
            <a:ext cx="242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cévní svazky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215206" y="6215082"/>
            <a:ext cx="177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dužnina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786578" y="4214818"/>
            <a:ext cx="1744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podpůrné</a:t>
            </a:r>
          </a:p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pletivo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3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85728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OPAKOVÁNÍ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428736"/>
            <a:ext cx="5063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 je v rostlině tvořeno pletivy?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29256" y="1428737"/>
            <a:ext cx="160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Orgány.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034" y="1857364"/>
            <a:ext cx="740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Doplň názvy k jednotlivým rostlinným orgánům.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Luboš\Local Settings\Temporary Internet Files\Content.IE5\61QDYRC3\MCj033398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357430"/>
            <a:ext cx="3169967" cy="4500570"/>
          </a:xfrm>
          <a:prstGeom prst="rect">
            <a:avLst/>
          </a:prstGeom>
          <a:noFill/>
        </p:spPr>
      </p:pic>
      <p:sp>
        <p:nvSpPr>
          <p:cNvPr id="15" name="Šipka doprava 14"/>
          <p:cNvSpPr/>
          <p:nvPr/>
        </p:nvSpPr>
        <p:spPr>
          <a:xfrm>
            <a:off x="6000760" y="4714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5929322" y="3929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5715008" y="27860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5143504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4" name="Picture 10" descr="C:\Documents and Settings\Luboš\Local Settings\Temporary Internet Files\Content.IE5\61QDYRC3\MCj035980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1" y="5494685"/>
            <a:ext cx="1089006" cy="1133128"/>
          </a:xfrm>
          <a:prstGeom prst="rect">
            <a:avLst/>
          </a:prstGeom>
          <a:noFill/>
        </p:spPr>
      </p:pic>
      <p:sp>
        <p:nvSpPr>
          <p:cNvPr id="21" name="Šipka dolů 20"/>
          <p:cNvSpPr/>
          <p:nvPr/>
        </p:nvSpPr>
        <p:spPr>
          <a:xfrm>
            <a:off x="928662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3214678" y="2714620"/>
            <a:ext cx="2500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………………….</a:t>
            </a:r>
          </a:p>
          <a:p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…………………</a:t>
            </a:r>
          </a:p>
          <a:p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…………………</a:t>
            </a:r>
          </a:p>
          <a:p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……………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28596" y="371475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…............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  <p:bldP spid="16" grpId="0" animBg="1"/>
      <p:bldP spid="17" grpId="0" animBg="1"/>
      <p:bldP spid="18" grpId="0" animBg="1"/>
      <p:bldP spid="21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85728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OPAKOVÁNÍ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428736"/>
            <a:ext cx="5139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Spoj pojmy, které k sobě patří:</a:t>
            </a:r>
          </a:p>
          <a:p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vegetativní orgány</a:t>
            </a:r>
          </a:p>
          <a:p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reprodukční orgány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29256" y="2143116"/>
            <a:ext cx="15001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plod</a:t>
            </a:r>
          </a:p>
          <a:p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list</a:t>
            </a:r>
          </a:p>
          <a:p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kořen</a:t>
            </a:r>
          </a:p>
          <a:p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stonek</a:t>
            </a:r>
          </a:p>
          <a:p>
            <a:endParaRPr lang="cs-CZ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květ</a:t>
            </a:r>
          </a:p>
          <a:p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5786454"/>
            <a:ext cx="605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 vytváří všechny orgány dohromady?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86578" y="5786454"/>
            <a:ext cx="220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Organismus.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777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FUNKCE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428736"/>
            <a:ext cx="8495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Doplň za pomoci učebnice jakou funkci v rostlině má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kořen – její většinou podzemní orgán.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…………………………………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…………………………………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...............................................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…………………………………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…………………………………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71744"/>
            <a:ext cx="2520800" cy="37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282" y="214290"/>
            <a:ext cx="3674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ZÁPIS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5720" y="1428736"/>
            <a:ext cx="757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Kořen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většinou podzemní nečlánkovaná část rostliny</a:t>
            </a:r>
          </a:p>
          <a:p>
            <a:r>
              <a:rPr lang="cs-CZ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funkce: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upevňuje rostlinu v půdě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nasává vodu s rozpuštěnými minerály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rozvádí vodu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shromažďuje zásobní látky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slouží k rozmnožování</a:t>
            </a:r>
          </a:p>
        </p:txBody>
      </p:sp>
      <p:pic>
        <p:nvPicPr>
          <p:cNvPr id="5123" name="Picture 3" descr="C:\Documents and Settings\Luboš\Local Settings\Temporary Internet Files\Content.IE5\2BKDW7I3\MPj043177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256"/>
            <a:ext cx="3929090" cy="2363593"/>
          </a:xfrm>
          <a:prstGeom prst="rect">
            <a:avLst/>
          </a:prstGeom>
          <a:noFill/>
        </p:spPr>
      </p:pic>
      <p:pic>
        <p:nvPicPr>
          <p:cNvPr id="1026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85728"/>
            <a:ext cx="1851010" cy="138988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142852"/>
            <a:ext cx="824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STAVBA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85860"/>
            <a:ext cx="1660628" cy="528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263446" cy="52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857620" y="1428736"/>
            <a:ext cx="241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pokožka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29058" y="2143116"/>
            <a:ext cx="23539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kůra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cévní svazky</a:t>
            </a:r>
          </a:p>
          <a:p>
            <a:endParaRPr lang="cs-CZ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kambium</a:t>
            </a:r>
          </a:p>
          <a:p>
            <a:endParaRPr lang="cs-CZ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kořenové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vlásky</a:t>
            </a:r>
          </a:p>
          <a:p>
            <a:endParaRPr lang="cs-CZ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cs-CZ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kořenová </a:t>
            </a:r>
          </a:p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čepička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rot="16200000" flipV="1">
            <a:off x="5250661" y="1821645"/>
            <a:ext cx="1428760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16200000" flipV="1">
            <a:off x="4714876" y="3214686"/>
            <a:ext cx="2000264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>
            <a:stCxn id="1029" idx="1"/>
          </p:cNvCxnSpPr>
          <p:nvPr/>
        </p:nvCxnSpPr>
        <p:spPr>
          <a:xfrm rot="10800000">
            <a:off x="4714876" y="2500307"/>
            <a:ext cx="1714512" cy="1426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>
            <a:endCxn id="1029" idx="1"/>
          </p:cNvCxnSpPr>
          <p:nvPr/>
        </p:nvCxnSpPr>
        <p:spPr>
          <a:xfrm rot="10800000">
            <a:off x="6429388" y="3926664"/>
            <a:ext cx="214314" cy="2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5720" y="21429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STAVBA KOŘENE</a:t>
            </a:r>
            <a:endParaRPr lang="cs-CZ" sz="7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922134"/>
            <a:ext cx="4071966" cy="422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567501" y="2576507"/>
            <a:ext cx="23717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357686" y="2071678"/>
            <a:ext cx="191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kořenové</a:t>
            </a:r>
            <a:b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vlásky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86578" y="4929198"/>
            <a:ext cx="220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pokožka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29124" y="3857628"/>
            <a:ext cx="104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kůra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357686" y="4357694"/>
            <a:ext cx="235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cévní svazky</a:t>
            </a:r>
            <a:endParaRPr lang="cs-CZ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Přímá spojovací čára 12"/>
          <p:cNvCxnSpPr/>
          <p:nvPr/>
        </p:nvCxnSpPr>
        <p:spPr>
          <a:xfrm rot="10800000">
            <a:off x="5929322" y="4143380"/>
            <a:ext cx="64294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10800000">
            <a:off x="5214942" y="4143380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10800000" flipV="1">
            <a:off x="6286512" y="442913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415</Words>
  <Application>Microsoft Office PowerPoint</Application>
  <PresentationFormat>Předvádění na obrazovce (4:3)</PresentationFormat>
  <Paragraphs>178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PŘEMĚNY KOŘENE</vt:lpstr>
      <vt:lpstr>Snímek 22</vt:lpstr>
      <vt:lpstr>Snímek 23</vt:lpstr>
      <vt:lpstr>Snímek 24</vt:lpstr>
      <vt:lpstr>Snímek 25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Lubomír Pech</dc:creator>
  <cp:lastModifiedBy>Lubomír Pech</cp:lastModifiedBy>
  <cp:revision>41</cp:revision>
  <dcterms:created xsi:type="dcterms:W3CDTF">2010-01-16T16:06:04Z</dcterms:created>
  <dcterms:modified xsi:type="dcterms:W3CDTF">2010-06-22T19:16:57Z</dcterms:modified>
</cp:coreProperties>
</file>