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7" r:id="rId3"/>
    <p:sldId id="258" r:id="rId4"/>
    <p:sldId id="259" r:id="rId5"/>
    <p:sldId id="260" r:id="rId6"/>
    <p:sldId id="261" r:id="rId7"/>
    <p:sldId id="262" r:id="rId8"/>
    <p:sldId id="263" r:id="rId9"/>
    <p:sldId id="264" r:id="rId10"/>
    <p:sldId id="265" r:id="rId11"/>
    <p:sldId id="266" r:id="rId12"/>
    <p:sldId id="268" r:id="rId13"/>
    <p:sldId id="267" r:id="rId14"/>
    <p:sldId id="270" r:id="rId15"/>
    <p:sldId id="271" r:id="rId16"/>
    <p:sldId id="269" r:id="rId17"/>
    <p:sldId id="273" r:id="rId18"/>
    <p:sldId id="272"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29.6.2010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29.6.2010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29.6.2010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29.6.2010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29.6.2010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29.6.2010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29.6.2010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29.6.2010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29.6.2010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29.6.2010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29.6.2010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29.6.2010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Prezentace_aplikace_Microsoft_Office_PowerPoint_97-20031.ppt"/><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dirty="0"/>
          </a:p>
        </p:txBody>
      </p:sp>
      <p:sp>
        <p:nvSpPr>
          <p:cNvPr id="3" name="Podnadpis 2"/>
          <p:cNvSpPr>
            <a:spLocks noGrp="1"/>
          </p:cNvSpPr>
          <p:nvPr>
            <p:ph type="subTitle" idx="1"/>
          </p:nvPr>
        </p:nvSpPr>
        <p:spPr/>
        <p:txBody>
          <a:bodyPr/>
          <a:lstStyle/>
          <a:p>
            <a:endParaRPr lang="cs-CZ" dirty="0" smtClean="0"/>
          </a:p>
        </p:txBody>
      </p:sp>
      <p:graphicFrame>
        <p:nvGraphicFramePr>
          <p:cNvPr id="1027" name="Object 3"/>
          <p:cNvGraphicFramePr>
            <a:graphicFrameLocks noChangeAspect="1"/>
          </p:cNvGraphicFramePr>
          <p:nvPr/>
        </p:nvGraphicFramePr>
        <p:xfrm>
          <a:off x="0" y="0"/>
          <a:ext cx="9147180" cy="6858000"/>
        </p:xfrm>
        <a:graphic>
          <a:graphicData uri="http://schemas.openxmlformats.org/presentationml/2006/ole">
            <p:oleObj spid="_x0000_s1026" name="Prezentace" r:id="rId3" imgW="3840460" imgH="2880514" progId="PowerPoint.Show.8">
              <p:embed/>
            </p:oleObj>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Úpolové</a:t>
            </a:r>
            <a:r>
              <a:rPr lang="cs-CZ" dirty="0" smtClean="0"/>
              <a:t> hry ve dvojicích-pokračování</a:t>
            </a:r>
            <a:endParaRPr lang="cs-CZ" dirty="0"/>
          </a:p>
        </p:txBody>
      </p:sp>
      <p:sp>
        <p:nvSpPr>
          <p:cNvPr id="3" name="Zástupný symbol pro obsah 2"/>
          <p:cNvSpPr>
            <a:spLocks noGrp="1"/>
          </p:cNvSpPr>
          <p:nvPr>
            <p:ph idx="1"/>
          </p:nvPr>
        </p:nvSpPr>
        <p:spPr/>
        <p:txBody>
          <a:bodyPr>
            <a:normAutofit fontScale="85000" lnSpcReduction="10000"/>
          </a:bodyPr>
          <a:lstStyle/>
          <a:p>
            <a:pPr>
              <a:buNone/>
            </a:pPr>
            <a:r>
              <a:rPr lang="cs-CZ" dirty="0" smtClean="0"/>
              <a:t>6) Zádová přetlačovaná</a:t>
            </a:r>
          </a:p>
          <a:p>
            <a:pPr>
              <a:buNone/>
            </a:pPr>
            <a:r>
              <a:rPr lang="cs-CZ" dirty="0" smtClean="0"/>
              <a:t>Organizace a průběh hry : žáci utvoří dvě řady. Každá řada se propojí za lokty a postaví se k řadě soupeřů zády tak, aby mezi nimi byla půlící čára. Na povel se celá řada snaží tlakem do zad zatlačit celou řadu soupeře za metu/vzdálenost, která musí být dopředu určena. Můžeme/nemusíme určit časový limit, do kterého řada musí přetlačení soupeře zvládnout.</a:t>
            </a:r>
          </a:p>
          <a:p>
            <a:pPr>
              <a:buNone/>
            </a:pPr>
            <a:r>
              <a:rPr lang="cs-CZ" dirty="0" smtClean="0"/>
              <a:t> Kritická místa : jsou-li proti sobě výrazně slabší a výrazně silnější žáci, řada se začne vlnit a hrozí hromadný pád </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Úpolové</a:t>
            </a:r>
            <a:r>
              <a:rPr lang="cs-CZ" dirty="0" smtClean="0"/>
              <a:t> hry ve dvojicích-pokračování</a:t>
            </a:r>
            <a:endParaRPr lang="cs-CZ" dirty="0"/>
          </a:p>
        </p:txBody>
      </p:sp>
      <p:sp>
        <p:nvSpPr>
          <p:cNvPr id="3" name="Zástupný symbol pro obsah 2"/>
          <p:cNvSpPr>
            <a:spLocks noGrp="1"/>
          </p:cNvSpPr>
          <p:nvPr>
            <p:ph idx="1"/>
          </p:nvPr>
        </p:nvSpPr>
        <p:spPr/>
        <p:txBody>
          <a:bodyPr/>
          <a:lstStyle/>
          <a:p>
            <a:pPr>
              <a:buNone/>
            </a:pPr>
            <a:r>
              <a:rPr lang="cs-CZ" dirty="0" smtClean="0"/>
              <a:t>7) Plácni soupeře přes </a:t>
            </a:r>
            <a:r>
              <a:rPr lang="cs-CZ" dirty="0" smtClean="0"/>
              <a:t>zadnici</a:t>
            </a:r>
            <a:endParaRPr lang="cs-CZ" dirty="0" smtClean="0"/>
          </a:p>
          <a:p>
            <a:pPr>
              <a:buNone/>
            </a:pPr>
            <a:r>
              <a:rPr lang="cs-CZ" dirty="0" smtClean="0"/>
              <a:t>Organizace a průběh hry : žáci se ve dvojicích rozptýlí po tělocvičně-stojí čelem proti sobě. Cílem je soupeře plácnout dlaní přes hýždě. Soupeře si </a:t>
            </a:r>
            <a:r>
              <a:rPr lang="cs-CZ" dirty="0" smtClean="0"/>
              <a:t>nesmíme </a:t>
            </a:r>
            <a:r>
              <a:rPr lang="cs-CZ" dirty="0" smtClean="0"/>
              <a:t>druhou rukou přidržovat.</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Úpolové</a:t>
            </a:r>
            <a:r>
              <a:rPr lang="cs-CZ" dirty="0" smtClean="0"/>
              <a:t> hry ve dvojicích-pokračování</a:t>
            </a:r>
            <a:endParaRPr lang="cs-CZ" dirty="0"/>
          </a:p>
        </p:txBody>
      </p:sp>
      <p:sp>
        <p:nvSpPr>
          <p:cNvPr id="3" name="Zástupný symbol pro obsah 2"/>
          <p:cNvSpPr>
            <a:spLocks noGrp="1"/>
          </p:cNvSpPr>
          <p:nvPr>
            <p:ph idx="1"/>
          </p:nvPr>
        </p:nvSpPr>
        <p:spPr/>
        <p:txBody>
          <a:bodyPr>
            <a:normAutofit fontScale="55000" lnSpcReduction="20000"/>
          </a:bodyPr>
          <a:lstStyle/>
          <a:p>
            <a:pPr>
              <a:buNone/>
            </a:pPr>
            <a:r>
              <a:rPr lang="cs-CZ" dirty="0" smtClean="0"/>
              <a:t>8. Udrž soupeře / přetoč soupeře na záda</a:t>
            </a:r>
          </a:p>
          <a:p>
            <a:pPr>
              <a:buNone/>
            </a:pPr>
            <a:r>
              <a:rPr lang="cs-CZ" dirty="0" smtClean="0"/>
              <a:t>Pomůcky : každá dvojice musí mít nejlépe 1 žíněnku</a:t>
            </a:r>
          </a:p>
          <a:p>
            <a:pPr>
              <a:buNone/>
            </a:pPr>
            <a:r>
              <a:rPr lang="cs-CZ" dirty="0" smtClean="0"/>
              <a:t>POKUD BY VZNIKNUL JAKÝKOLIV PROBLÉM ČI SE JEDEN Z ŽÁKŮ OCITL V TÍSNI (nedostatek kyslíku), OKAMŽITÝM SIGNÁLEM PRO PŘERUŠENÍ BOJE JE OPAKOVANÉ ZAPLÁCÁNÍ NA SOUPEŘE. TEN OKAMŽITĚ SPOLUŽÁKA POUŠTÍ !!!! </a:t>
            </a:r>
          </a:p>
          <a:p>
            <a:pPr>
              <a:buNone/>
            </a:pPr>
            <a:endParaRPr lang="cs-CZ" dirty="0" smtClean="0"/>
          </a:p>
          <a:p>
            <a:pPr>
              <a:buNone/>
            </a:pPr>
            <a:r>
              <a:rPr lang="cs-CZ" dirty="0" smtClean="0"/>
              <a:t>Organizace a průběh hry : žáci si vytvoří váhově podobné dvojice (nejlépe CH-CH, D-D)</a:t>
            </a:r>
          </a:p>
          <a:p>
            <a:pPr>
              <a:buNone/>
            </a:pPr>
            <a:r>
              <a:rPr lang="cs-CZ" dirty="0" smtClean="0"/>
              <a:t> </a:t>
            </a:r>
          </a:p>
          <a:p>
            <a:pPr>
              <a:buNone/>
            </a:pPr>
            <a:r>
              <a:rPr lang="cs-CZ" dirty="0" smtClean="0"/>
              <a:t>Udrž soupeře : žáci se domluví, kdo bude držet a kdo utíkat. Výchozí pozice pro jednoho žáka je leh na zádech, druhý jej zalehá hrudníkem na hrudník a jeho cílem je udržet soupeře v této pozici po dobu 20-30 sec., druhý se snaží „utéct“. Nejprve necháme prostřídat dvojici a pak dvojice mezi sebou</a:t>
            </a:r>
          </a:p>
          <a:p>
            <a:pPr>
              <a:buNone/>
            </a:pPr>
            <a:r>
              <a:rPr lang="cs-CZ" dirty="0" smtClean="0"/>
              <a:t>Kritická místa : pokud povolíme používání rukou, pozor na sahání do obličeje, štípání, lechtání….</a:t>
            </a:r>
          </a:p>
          <a:p>
            <a:pPr>
              <a:buNone/>
            </a:pPr>
            <a:r>
              <a:rPr lang="cs-CZ" dirty="0" smtClean="0"/>
              <a:t>Přetoč soupeře na záda : opačná situace – jeden z žáků si lehá na břicho, druhý se ho snaží přetočit za záda. Zde je používání rukou nutné.</a:t>
            </a:r>
          </a:p>
          <a:p>
            <a:pPr>
              <a:buNone/>
            </a:pPr>
            <a:endParaRPr lang="cs-CZ"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Hlavní část II. </a:t>
            </a:r>
            <a:endParaRPr lang="cs-CZ" dirty="0"/>
          </a:p>
        </p:txBody>
      </p:sp>
      <p:sp>
        <p:nvSpPr>
          <p:cNvPr id="3" name="Zástupný symbol pro obsah 2"/>
          <p:cNvSpPr>
            <a:spLocks noGrp="1"/>
          </p:cNvSpPr>
          <p:nvPr>
            <p:ph idx="1"/>
          </p:nvPr>
        </p:nvSpPr>
        <p:spPr>
          <a:xfrm>
            <a:off x="457200" y="1214422"/>
            <a:ext cx="8229600" cy="5357850"/>
          </a:xfrm>
        </p:spPr>
        <p:txBody>
          <a:bodyPr>
            <a:normAutofit fontScale="70000" lnSpcReduction="20000"/>
          </a:bodyPr>
          <a:lstStyle/>
          <a:p>
            <a:r>
              <a:rPr lang="cs-CZ" dirty="0" smtClean="0"/>
              <a:t>Kolektivní </a:t>
            </a:r>
            <a:r>
              <a:rPr lang="cs-CZ" dirty="0" err="1" smtClean="0"/>
              <a:t>úpolové</a:t>
            </a:r>
            <a:r>
              <a:rPr lang="cs-CZ" dirty="0" smtClean="0"/>
              <a:t> hry</a:t>
            </a:r>
          </a:p>
          <a:p>
            <a:pPr>
              <a:buNone/>
            </a:pPr>
            <a:endParaRPr lang="cs-CZ" dirty="0" smtClean="0"/>
          </a:p>
          <a:p>
            <a:pPr>
              <a:buNone/>
            </a:pPr>
            <a:r>
              <a:rPr lang="cs-CZ" dirty="0" smtClean="0"/>
              <a:t>1) </a:t>
            </a:r>
            <a:r>
              <a:rPr lang="cs-CZ" dirty="0" err="1" smtClean="0"/>
              <a:t>Bujda</a:t>
            </a:r>
            <a:r>
              <a:rPr lang="cs-CZ" dirty="0" smtClean="0"/>
              <a:t> –</a:t>
            </a:r>
          </a:p>
          <a:p>
            <a:pPr>
              <a:buNone/>
            </a:pPr>
            <a:r>
              <a:rPr lang="cs-CZ" dirty="0" smtClean="0"/>
              <a:t>Organizace a průběh hry :</a:t>
            </a:r>
          </a:p>
          <a:p>
            <a:pPr>
              <a:buNone/>
            </a:pPr>
            <a:r>
              <a:rPr lang="cs-CZ" dirty="0" smtClean="0"/>
              <a:t>	žáci si vytvoří libovolně družstva (nejlépe alespoň tři družstva po pěti žácích, družstva ale nemusí mít stejný počet hráčů</a:t>
            </a:r>
            <a:r>
              <a:rPr lang="cs-CZ" dirty="0" smtClean="0"/>
              <a:t>), </a:t>
            </a:r>
            <a:r>
              <a:rPr lang="cs-CZ" dirty="0" smtClean="0"/>
              <a:t>ve kterých hrají pouze mezi sebou. V takto vytvořených družstvech se postaví do hvězdice, každé družstvo má hráče vyrovnané v zástupu. Jakmile učitel určí družstvo, které je na řadě- začne poslední hráč dávat signál o své připravenosti hráčovi před sebou (nejčastěji plácnutí do zad či ramene). Až tento signál dojde k prvnímu, ten promyslí jakým směrem bude obíhat hvězdici zbylých žáků (kteří nesoutěží). (Takticky může naznačovat pohyby na druhou stranu než se potom vydá). Po vyběhnutí prvního se za ním vydává celá skupina. Cílem každého z hráčů je vybojovat lepší postavení v řadě než měl (drobné strkání nebo přidržení je povoleno). Po oběhnutí jednoho kola se vrací na pozici a rovnají se opět za sebe. Na řadě je jiný tým.</a:t>
            </a:r>
          </a:p>
          <a:p>
            <a:pPr>
              <a:buNone/>
            </a:pPr>
            <a:r>
              <a:rPr lang="cs-CZ" dirty="0" smtClean="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Kolektivní </a:t>
            </a:r>
            <a:r>
              <a:rPr lang="cs-CZ" dirty="0" err="1" smtClean="0"/>
              <a:t>úpolové</a:t>
            </a:r>
            <a:r>
              <a:rPr lang="cs-CZ" dirty="0" smtClean="0"/>
              <a:t> hry - pokračování</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dirty="0" smtClean="0"/>
              <a:t>2) Podtrhávaná</a:t>
            </a:r>
          </a:p>
          <a:p>
            <a:pPr>
              <a:buNone/>
            </a:pPr>
            <a:r>
              <a:rPr lang="cs-CZ" dirty="0" smtClean="0"/>
              <a:t>Poznámka : je vhodná pro rušnou část, ale vyžaduje speciální – nejlépe měkčí povrch (</a:t>
            </a:r>
            <a:r>
              <a:rPr lang="cs-CZ" dirty="0" err="1" smtClean="0"/>
              <a:t>tatami</a:t>
            </a:r>
            <a:r>
              <a:rPr lang="cs-CZ" dirty="0" smtClean="0"/>
              <a:t>, gymnastické koberce, </a:t>
            </a:r>
            <a:r>
              <a:rPr lang="cs-CZ" dirty="0" err="1" smtClean="0"/>
              <a:t>event.umělá</a:t>
            </a:r>
            <a:r>
              <a:rPr lang="cs-CZ" dirty="0" smtClean="0"/>
              <a:t> tráva)</a:t>
            </a:r>
          </a:p>
          <a:p>
            <a:pPr>
              <a:buNone/>
            </a:pPr>
            <a:r>
              <a:rPr lang="cs-CZ" dirty="0" smtClean="0"/>
              <a:t>Průběh a organizace hry : vytyčíme prostor jako při klasické honičce (lépe o trochu menší). Určíme dva „vlky“, kteří se pohybují po čtyřech (nebo po kolenou) a strhávají pobíhající protihráče k sobě dolů. Pokud se chytaný žák dotkne koleny či hýžděmi podložky, zůstává na zemi a stává se vlkem. Vítězí dvojice, která zůstane v postoji</a:t>
            </a:r>
          </a:p>
          <a:p>
            <a:pPr>
              <a:buNone/>
            </a:pPr>
            <a:r>
              <a:rPr lang="cs-CZ" dirty="0" smtClean="0"/>
              <a:t>Kritická místa : zejména při strhávání, pozor na hromadné pády nebo nepřiměřené vytrhávání stojícího hráče. Na úvod raději žákům zakázat nadskakování před „vlkem“. </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Kolektivní </a:t>
            </a:r>
            <a:r>
              <a:rPr lang="cs-CZ" dirty="0" err="1" smtClean="0"/>
              <a:t>úpolové</a:t>
            </a:r>
            <a:r>
              <a:rPr lang="cs-CZ" dirty="0" smtClean="0"/>
              <a:t> hry - pokračování</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dirty="0" smtClean="0"/>
              <a:t>3)Kruh proti jednomu (vhodné i jako seznamovací hra – naučení jmen spolužáků)</a:t>
            </a:r>
          </a:p>
          <a:p>
            <a:pPr>
              <a:buNone/>
            </a:pPr>
            <a:r>
              <a:rPr lang="cs-CZ" dirty="0" smtClean="0"/>
              <a:t>Organizace a průběh hry : /nejlépe při velkém počtu cvičenců/ Žáci si vytvoří kruh-ideálně o počtu šesti žáků, přičemž jednoho rovnou vyloučí. Tento žák si prohlédne postavení kruhu a postaví se k němu zády, zhruba metr a půl od nejbližšího protihráče. Nahlas vykřikne jméno žáka, kterého potom musí chytit. Kruh svého hráče brání natáčením, smršťováním apod. Vyloučený žák se snaží dosáhnout svého cíle obíháním nebo natáhnutí přes kruh (ruce ale nesmí záměrně prorážet). Pokud tohoto cíle nedosáhne, hra začíná znovu. Pokud ano, žáci si vymění pozice.</a:t>
            </a:r>
          </a:p>
          <a:p>
            <a:pPr>
              <a:buNone/>
            </a:pPr>
            <a:r>
              <a:rPr lang="cs-CZ" dirty="0" smtClean="0"/>
              <a:t>Kritická místa : žáci si dobu útočení určují sami. Zakázat pronikání do kruhu přes nohy – podlézáním.</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Hlavní část III.</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err="1" smtClean="0"/>
              <a:t>Ragbíčko</a:t>
            </a:r>
            <a:r>
              <a:rPr lang="cs-CZ" dirty="0" smtClean="0"/>
              <a:t>– viz.pravidla v kapitole Sportovní hry</a:t>
            </a:r>
          </a:p>
          <a:p>
            <a:r>
              <a:rPr lang="cs-CZ" dirty="0" err="1" smtClean="0"/>
              <a:t>Strkací</a:t>
            </a:r>
            <a:r>
              <a:rPr lang="cs-CZ" dirty="0" smtClean="0"/>
              <a:t> fotbal </a:t>
            </a:r>
          </a:p>
          <a:p>
            <a:pPr>
              <a:buNone/>
            </a:pPr>
            <a:r>
              <a:rPr lang="cs-CZ" sz="2000" dirty="0" smtClean="0"/>
              <a:t>(vhodné zejména pro děvčata, která nejsou tolik technicky zdatná v práci s míčem a nemají tolik potřebu kontrolovat soulad s pravidly klasického fotbalu) </a:t>
            </a:r>
          </a:p>
          <a:p>
            <a:pPr>
              <a:buNone/>
            </a:pPr>
            <a:r>
              <a:rPr lang="cs-CZ" dirty="0" smtClean="0"/>
              <a:t>Místo : venkovní hřiště, tělocvična ( pro začátek lepší, lze hrát i o stěny), </a:t>
            </a:r>
            <a:r>
              <a:rPr lang="cs-CZ" dirty="0" err="1" smtClean="0"/>
              <a:t>tatami</a:t>
            </a:r>
            <a:endParaRPr lang="cs-CZ" dirty="0" smtClean="0"/>
          </a:p>
          <a:p>
            <a:pPr>
              <a:buNone/>
            </a:pPr>
            <a:r>
              <a:rPr lang="cs-CZ" dirty="0" smtClean="0"/>
              <a:t>Vybavení : fotbalový míč ( nejlépe starý a spíše vypuštěný), brány umístěné dva až tři metry od koncové čáry (stěny), rozlišovací dresy</a:t>
            </a:r>
          </a:p>
          <a:p>
            <a:pPr>
              <a:buNone/>
            </a:pPr>
            <a:r>
              <a:rPr lang="cs-CZ" dirty="0" smtClean="0"/>
              <a:t>Organizace a průběh hry : klasický fotbal, kde je ovšem dovoleno soupeře odstavit tělem i za použití rukou a kde. Pravidla lze různě obměňovat – hrát o stěny (</a:t>
            </a:r>
            <a:r>
              <a:rPr lang="cs-CZ" dirty="0" err="1" smtClean="0"/>
              <a:t>tzn.prakticky</a:t>
            </a:r>
            <a:r>
              <a:rPr lang="cs-CZ" dirty="0" smtClean="0"/>
              <a:t> bez přerušení), bez brankáře (gól přes půl neplatí), s brankářem ( nesmí hrát rukama), (ne)pískat ofsajd ; dodržovat </a:t>
            </a:r>
            <a:r>
              <a:rPr lang="cs-CZ" dirty="0" err="1" smtClean="0"/>
              <a:t>např.hru</a:t>
            </a:r>
            <a:r>
              <a:rPr lang="cs-CZ" dirty="0" smtClean="0"/>
              <a:t> rukou ( penalta) a rozehru z poloviny po obdržení branky)</a:t>
            </a:r>
          </a:p>
          <a:p>
            <a:pPr>
              <a:buNone/>
            </a:pPr>
            <a:r>
              <a:rPr lang="cs-CZ" dirty="0" smtClean="0"/>
              <a:t>Kritická místa : volba hřiště a počtu hráčů, u mnohých žáků je hra nohama nebezpečná – připomenout, že kopeme do míče ; pozor na taktiku „kde je míč, jsou všichni</a:t>
            </a:r>
            <a:r>
              <a:rPr lang="cs-CZ" dirty="0" smtClean="0"/>
              <a:t>“</a:t>
            </a:r>
            <a:endParaRPr lang="cs-CZ"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Hlavní část III.</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err="1" smtClean="0"/>
              <a:t>Hututu</a:t>
            </a:r>
            <a:endParaRPr lang="cs-CZ" dirty="0" smtClean="0"/>
          </a:p>
          <a:p>
            <a:pPr>
              <a:buNone/>
            </a:pPr>
            <a:r>
              <a:rPr lang="cs-CZ" dirty="0" smtClean="0"/>
              <a:t>Místo : tělocvična, louka, fotbalové hřiště – důležité je vyznačení přibližně volejbalového hřiště / </a:t>
            </a:r>
            <a:r>
              <a:rPr lang="cs-CZ" dirty="0" err="1" smtClean="0"/>
              <a:t>hřiště</a:t>
            </a:r>
            <a:r>
              <a:rPr lang="cs-CZ" dirty="0" smtClean="0"/>
              <a:t> na vybíjenou ( nejlépe s místem okolo)</a:t>
            </a:r>
          </a:p>
          <a:p>
            <a:pPr>
              <a:buNone/>
            </a:pPr>
            <a:r>
              <a:rPr lang="cs-CZ" dirty="0" smtClean="0"/>
              <a:t>Organizace a průběh hry : dva týmy ( pokud není sudý počet hráčů, má jedno mužstvo život navíc) si zaberou každý svoji polovinu hřiště. Družstva vysílají střídavě na území soupeře jednoho hráče, který se snaží dotekem vyřadit co nejvíce protihráčů. Jeho pohyb na polovině soupeře je limitován délkou nádechu a „tutáním“, jakmile překročí půlící čáru.  Tento hráč je vyřazen ze hry, přeruší-li své „tutání“ nádechem, nestihne-li se vrátit včas na svoji polovinu nebo je-li soupeřem zachycen a držen do té doby, dokud nepřestane „tutat“. Pokud se mu ovšem podaří dotknout jakoukoliv částí těla své poloviny hřiště (aniž by přestal „tutat“), končí hru všichni, kterých se </a:t>
            </a:r>
            <a:r>
              <a:rPr lang="cs-CZ" dirty="0" smtClean="0"/>
              <a:t>stačil </a:t>
            </a:r>
            <a:r>
              <a:rPr lang="cs-CZ" dirty="0" smtClean="0"/>
              <a:t>dotknout. Při soubojích nesmí nikdo z hráčů opustit vymezené území celým tělem, jinak je vyřazen také. Vyhrává družstvo, kterému se podaří vyřadit všechny hráče </a:t>
            </a:r>
            <a:r>
              <a:rPr lang="cs-CZ" dirty="0" smtClean="0"/>
              <a:t>soupeře.</a:t>
            </a:r>
            <a:endParaRPr lang="cs-CZ" dirty="0" smtClean="0"/>
          </a:p>
          <a:p>
            <a:pPr>
              <a:buNone/>
            </a:pPr>
            <a:r>
              <a:rPr lang="cs-CZ" dirty="0" smtClean="0"/>
              <a:t>Varianty : hru můžeme libovolně obměňovat – hrát na čas, body, začleňovat vyřazené hráče na stranu soupeře</a:t>
            </a:r>
          </a:p>
          <a:p>
            <a:pPr>
              <a:buNone/>
            </a:pPr>
            <a:r>
              <a:rPr lang="cs-CZ" dirty="0" smtClean="0"/>
              <a:t>NEJLÉPE JE OVŠEM ZKUSIT PÁR CVIČNÝCH KOL, UJASNIT PRAVIDLA A POTÉ HRÁT „NA ČISTO“  </a:t>
            </a:r>
          </a:p>
          <a:p>
            <a:pPr>
              <a:buNone/>
            </a:pPr>
            <a:endParaRPr lang="cs-CZ" dirty="0" smtClean="0"/>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cs-CZ" dirty="0"/>
          </a:p>
        </p:txBody>
      </p:sp>
      <p:sp>
        <p:nvSpPr>
          <p:cNvPr id="3" name="Zástupný symbol pro obsah 2"/>
          <p:cNvSpPr>
            <a:spLocks noGrp="1"/>
          </p:cNvSpPr>
          <p:nvPr>
            <p:ph idx="1"/>
          </p:nvPr>
        </p:nvSpPr>
        <p:spPr/>
        <p:txBody>
          <a:bodyPr/>
          <a:lstStyle/>
          <a:p>
            <a:pPr>
              <a:buNone/>
            </a:pPr>
            <a:r>
              <a:rPr lang="cs-CZ" dirty="0" smtClean="0"/>
              <a:t>Protažení, počítání šrámů (drobné oděrky, škrábance a spáleniny o podlahu jsou v normálu ; roztržená trika či kraťasy jsou nadstandard)</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
            </a:r>
            <a:br>
              <a:rPr lang="cs-CZ" dirty="0" smtClean="0"/>
            </a:br>
            <a:r>
              <a:rPr lang="cs-CZ" dirty="0" smtClean="0"/>
              <a:t>POHYB</a:t>
            </a:r>
            <a:br>
              <a:rPr lang="cs-CZ" dirty="0" smtClean="0"/>
            </a:br>
            <a:r>
              <a:rPr lang="cs-CZ" dirty="0" smtClean="0"/>
              <a:t>- se za měřením na rozvoj </a:t>
            </a:r>
            <a:r>
              <a:rPr lang="cs-CZ" dirty="0" err="1" smtClean="0"/>
              <a:t>úpolových</a:t>
            </a:r>
            <a:r>
              <a:rPr lang="cs-CZ" dirty="0" smtClean="0"/>
              <a:t> dovedností</a:t>
            </a:r>
            <a:br>
              <a:rPr lang="cs-CZ" dirty="0" smtClean="0"/>
            </a:br>
            <a:endParaRPr lang="cs-CZ" dirty="0"/>
          </a:p>
        </p:txBody>
      </p:sp>
      <p:sp>
        <p:nvSpPr>
          <p:cNvPr id="3" name="Zástupný symbol pro obsah 2"/>
          <p:cNvSpPr>
            <a:spLocks noGrp="1"/>
          </p:cNvSpPr>
          <p:nvPr>
            <p:ph idx="1"/>
          </p:nvPr>
        </p:nvSpPr>
        <p:spPr>
          <a:xfrm>
            <a:off x="457200" y="2000240"/>
            <a:ext cx="8229600" cy="4125923"/>
          </a:xfrm>
        </p:spPr>
        <p:txBody>
          <a:bodyPr>
            <a:normAutofit fontScale="77500" lnSpcReduction="20000"/>
          </a:bodyPr>
          <a:lstStyle/>
          <a:p>
            <a:pPr>
              <a:buNone/>
            </a:pPr>
            <a:endParaRPr lang="cs-CZ" dirty="0" smtClean="0"/>
          </a:p>
          <a:p>
            <a:pPr>
              <a:buNone/>
            </a:pPr>
            <a:r>
              <a:rPr lang="cs-CZ" dirty="0" smtClean="0"/>
              <a:t>Co je potřeba promyslet / zajistit :</a:t>
            </a:r>
          </a:p>
          <a:p>
            <a:r>
              <a:rPr lang="cs-CZ" dirty="0" smtClean="0"/>
              <a:t>Dostatečný prostor a bezpečný povrch</a:t>
            </a:r>
          </a:p>
          <a:p>
            <a:r>
              <a:rPr lang="cs-CZ" dirty="0" smtClean="0"/>
              <a:t>Případné pomůcky (velmi nenáročné)</a:t>
            </a:r>
          </a:p>
          <a:p>
            <a:r>
              <a:rPr lang="cs-CZ" dirty="0" smtClean="0"/>
              <a:t>Naprostá disciplinovanost žáků a jejich sociální vyspělost </a:t>
            </a:r>
          </a:p>
          <a:p>
            <a:pPr>
              <a:buNone/>
            </a:pPr>
            <a:r>
              <a:rPr lang="cs-CZ" dirty="0" smtClean="0"/>
              <a:t>    ( zejména u některých her)</a:t>
            </a:r>
          </a:p>
          <a:p>
            <a:r>
              <a:rPr lang="cs-CZ" dirty="0" smtClean="0"/>
              <a:t>Složení  (chlapci / dívky) a počet žáků ( nejlépe je-li sudý)</a:t>
            </a:r>
          </a:p>
          <a:p>
            <a:r>
              <a:rPr lang="cs-CZ" dirty="0" smtClean="0"/>
              <a:t>Využití pro konkrétní délku vyučovací jednotky (45min, 90min.)</a:t>
            </a:r>
          </a:p>
          <a:p>
            <a:r>
              <a:rPr lang="cs-CZ" dirty="0" smtClean="0"/>
              <a:t>Zajistit vhodné oblečení  (spíš </a:t>
            </a:r>
            <a:r>
              <a:rPr lang="cs-CZ" dirty="0" smtClean="0"/>
              <a:t>staré a volné) </a:t>
            </a:r>
            <a:r>
              <a:rPr lang="cs-CZ" dirty="0" smtClean="0"/>
              <a:t>a doplňky (bez řetízků, náramků, náušnic, sponek do vlasů apod.) </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Rušná část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Kopací honička / </a:t>
            </a:r>
            <a:r>
              <a:rPr lang="cs-CZ" dirty="0" err="1" smtClean="0"/>
              <a:t>Hýžďovaná</a:t>
            </a:r>
            <a:endParaRPr lang="cs-CZ" dirty="0" smtClean="0"/>
          </a:p>
          <a:p>
            <a:pPr>
              <a:buNone/>
            </a:pPr>
            <a:r>
              <a:rPr lang="cs-CZ" dirty="0" smtClean="0"/>
              <a:t>Pomůcky : žádné ( vymezený prostor – podle vyspělosti, počtu ; u </a:t>
            </a:r>
            <a:r>
              <a:rPr lang="cs-CZ" dirty="0" err="1" smtClean="0"/>
              <a:t>hýžďované</a:t>
            </a:r>
            <a:r>
              <a:rPr lang="cs-CZ" dirty="0" smtClean="0"/>
              <a:t> je lepší menší prostor  )</a:t>
            </a:r>
          </a:p>
          <a:p>
            <a:pPr>
              <a:buNone/>
            </a:pPr>
            <a:r>
              <a:rPr lang="cs-CZ" dirty="0" smtClean="0"/>
              <a:t>Průběh hry : klasická honička s tím, že je baba předávána dolní končetinou/ hýžděmi či bokem</a:t>
            </a:r>
          </a:p>
          <a:p>
            <a:pPr>
              <a:buNone/>
            </a:pPr>
            <a:r>
              <a:rPr lang="cs-CZ" dirty="0" smtClean="0"/>
              <a:t>Kritická místa : upozornit na citlivá místa (genitálie, holeň) a přiměřenost, se kterou babu žáci předávají (zejména u kopací honičky). Lépe hrát systémem „oplatky se nepečou“</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Rozcvičení</a:t>
            </a:r>
            <a:endParaRPr lang="cs-CZ" dirty="0"/>
          </a:p>
        </p:txBody>
      </p:sp>
      <p:sp>
        <p:nvSpPr>
          <p:cNvPr id="3" name="Zástupný symbol pro obsah 2"/>
          <p:cNvSpPr>
            <a:spLocks noGrp="1"/>
          </p:cNvSpPr>
          <p:nvPr>
            <p:ph idx="1"/>
          </p:nvPr>
        </p:nvSpPr>
        <p:spPr/>
        <p:txBody>
          <a:bodyPr/>
          <a:lstStyle/>
          <a:p>
            <a:r>
              <a:rPr lang="cs-CZ" dirty="0" smtClean="0"/>
              <a:t>Dbát na kvalitní a intenzivní rozcvičení a protažení všech částí těla ( může být propojeno s atletickou abecedou, hodovou či skokovou průpravou)</a:t>
            </a:r>
          </a:p>
          <a:p>
            <a:endParaRPr lang="cs-CZ" dirty="0" smtClean="0"/>
          </a:p>
          <a:p>
            <a:r>
              <a:rPr lang="cs-CZ" dirty="0" smtClean="0"/>
              <a:t>Před hlavní částí poučit žáky, že jakékoliv kousání, kopání, škrábání, tahání, dloubání, lechtání apod. je přísně zakázáno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25602"/>
          </a:xfrm>
        </p:spPr>
        <p:txBody>
          <a:bodyPr>
            <a:normAutofit/>
          </a:bodyPr>
          <a:lstStyle/>
          <a:p>
            <a:r>
              <a:rPr lang="cs-CZ" dirty="0" smtClean="0"/>
              <a:t>Hlavní část I.</a:t>
            </a:r>
            <a:br>
              <a:rPr lang="cs-CZ" dirty="0" smtClean="0"/>
            </a:br>
            <a:r>
              <a:rPr lang="cs-CZ" sz="3100" dirty="0" smtClean="0"/>
              <a:t>(pokud s úpoly začínáte nebo je-li vyučovací jednotka 45min.) </a:t>
            </a:r>
            <a:endParaRPr lang="cs-CZ" sz="3100" dirty="0"/>
          </a:p>
        </p:txBody>
      </p:sp>
      <p:sp>
        <p:nvSpPr>
          <p:cNvPr id="3" name="Zástupný symbol pro obsah 2"/>
          <p:cNvSpPr>
            <a:spLocks noGrp="1"/>
          </p:cNvSpPr>
          <p:nvPr>
            <p:ph idx="1"/>
          </p:nvPr>
        </p:nvSpPr>
        <p:spPr>
          <a:xfrm>
            <a:off x="457200" y="2143116"/>
            <a:ext cx="8229600" cy="3983047"/>
          </a:xfrm>
        </p:spPr>
        <p:txBody>
          <a:bodyPr>
            <a:normAutofit fontScale="77500" lnSpcReduction="20000"/>
          </a:bodyPr>
          <a:lstStyle/>
          <a:p>
            <a:r>
              <a:rPr lang="cs-CZ" dirty="0" err="1" smtClean="0"/>
              <a:t>Úpolové</a:t>
            </a:r>
            <a:r>
              <a:rPr lang="cs-CZ" dirty="0" smtClean="0"/>
              <a:t> hry ve dvojicích : (není nutné vyčerpat všechny nabízené hry)</a:t>
            </a:r>
          </a:p>
          <a:p>
            <a:pPr marL="514350" indent="-514350">
              <a:buAutoNum type="arabicParenR"/>
            </a:pPr>
            <a:r>
              <a:rPr lang="cs-CZ" dirty="0" smtClean="0"/>
              <a:t>Špičkový souboj</a:t>
            </a:r>
          </a:p>
          <a:p>
            <a:pPr marL="514350" indent="-514350">
              <a:buNone/>
            </a:pPr>
            <a:r>
              <a:rPr lang="cs-CZ" dirty="0" smtClean="0"/>
              <a:t>Organizace a průběh hry : žáci se ve dvojicích (nebo i trojicích) rozptýlí po tělocvičně. Na povel se snaží protihráči stoupnout na špičku nohy, svoji úspěšnost si sčítají. Učitel buď stanoví časový limit (cca 30sec.) nebo počet kol mezi danou dvojicí (např.3, aby byl jasný vítěz). Hru je možné několikrát opakovat.</a:t>
            </a:r>
          </a:p>
          <a:p>
            <a:pPr marL="514350" indent="-514350">
              <a:buNone/>
            </a:pPr>
            <a:r>
              <a:rPr lang="cs-CZ" dirty="0" smtClean="0"/>
              <a:t>Kritická místa : přiměřenost a délka sešlápnutí chodidla, žáci si nesmí soupeře přidržovat rukama, žáci před sebou nesmí utíkat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Úpolové</a:t>
            </a:r>
            <a:r>
              <a:rPr lang="cs-CZ" dirty="0" smtClean="0"/>
              <a:t> hry ve dvojicích-pokračování</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dirty="0" smtClean="0"/>
              <a:t>2) Chyť soupeře kolem pasu (a zvedni)</a:t>
            </a:r>
          </a:p>
          <a:p>
            <a:pPr>
              <a:buNone/>
            </a:pPr>
            <a:r>
              <a:rPr lang="cs-CZ" dirty="0" smtClean="0"/>
              <a:t>Organizace a průběh hry je stejný jako u špičkového souboje</a:t>
            </a:r>
          </a:p>
          <a:p>
            <a:pPr>
              <a:buNone/>
            </a:pPr>
            <a:r>
              <a:rPr lang="cs-CZ" dirty="0" smtClean="0"/>
              <a:t>Kritická místa : zvedání soupeře není povinné (záleží na váze a síle soupeřů), pozor na upadnutí obou </a:t>
            </a:r>
            <a:r>
              <a:rPr lang="cs-CZ" dirty="0" err="1" smtClean="0"/>
              <a:t>soupeřů</a:t>
            </a:r>
            <a:r>
              <a:rPr lang="cs-CZ" dirty="0" smtClean="0">
                <a:latin typeface="Times New Roman"/>
                <a:cs typeface="Times New Roman"/>
              </a:rPr>
              <a:t>→</a:t>
            </a:r>
            <a:r>
              <a:rPr lang="cs-CZ" dirty="0" smtClean="0"/>
              <a:t>soupeř je ve vzduchu držen pouze zlomek času a v žádném případě už se nesnaží vytrhnout na zem, je povolené používat ruce k přidržení soupeře</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Úpolové</a:t>
            </a:r>
            <a:r>
              <a:rPr lang="cs-CZ" dirty="0" smtClean="0"/>
              <a:t> hry ve dvojicích-pokračování</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smtClean="0"/>
              <a:t>3) Tleskaná (na zklidnění organismu)</a:t>
            </a:r>
          </a:p>
          <a:p>
            <a:pPr>
              <a:buNone/>
            </a:pPr>
            <a:r>
              <a:rPr lang="cs-CZ" dirty="0" smtClean="0"/>
              <a:t>Organizace a průběh hry : žáci se ve dvojicích rozptýlí po tělocvičně-stojí čelem proti sobě ve  stoji spojném. Oba dva dají ruce do výše ramen (NE OČÍ </a:t>
            </a:r>
            <a:r>
              <a:rPr lang="cs-CZ" dirty="0" smtClean="0">
                <a:latin typeface="Times New Roman"/>
                <a:cs typeface="Times New Roman"/>
              </a:rPr>
              <a:t>→</a:t>
            </a:r>
            <a:r>
              <a:rPr lang="cs-CZ" dirty="0" smtClean="0"/>
              <a:t> nebezpečí úrazu) a tlesknutím (nikoliv přetlačením) do dlaní se snaží soupeře vychýlit z jeho osy (tzn. aby použil úkrok či krok na vyrovnání stability). Jeden ze soupeřů se takticky nemusí snažit tlesknout nebo může dlaněmi i uhnout, ale musí udržet výchozí postoj. Hru je možné opakovat, soupeře vystřídat.</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Úpolové</a:t>
            </a:r>
            <a:r>
              <a:rPr lang="cs-CZ" dirty="0" smtClean="0"/>
              <a:t> hry ve dvojicích-pokračování</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smtClean="0"/>
              <a:t>4) Kotníkový souboj</a:t>
            </a:r>
          </a:p>
          <a:p>
            <a:pPr>
              <a:buNone/>
            </a:pPr>
            <a:r>
              <a:rPr lang="cs-CZ" dirty="0" smtClean="0"/>
              <a:t>Organizace a průběh hry : žáci se ve dvojicích rozptýlí po tělocvičně. Oba se hlubokým ohnutým předklonem chytí za své kotníky (nikoliv za kalhoty). Narážením boky či zadními částmi těl do soupeře se snaží protihráče vyvést ze stability tak, aby se rukou či rukama pustil kotníků</a:t>
            </a:r>
          </a:p>
          <a:p>
            <a:pPr>
              <a:buNone/>
            </a:pPr>
            <a:r>
              <a:rPr lang="cs-CZ" dirty="0" smtClean="0"/>
              <a:t>Kritická místa : upozornit na přiměřenou sílu nárazu, zakázat útočení hlavou, připomenout včasné puštění kotníků a vyrovnání stability (vyhnout se pádům)  </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Úpolové</a:t>
            </a:r>
            <a:r>
              <a:rPr lang="cs-CZ" dirty="0" smtClean="0"/>
              <a:t> hry ve dvojicích-pokračování</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cs-CZ" dirty="0" smtClean="0"/>
              <a:t>5) Přetahovaná soupeře</a:t>
            </a:r>
          </a:p>
          <a:p>
            <a:pPr>
              <a:buNone/>
            </a:pPr>
            <a:r>
              <a:rPr lang="cs-CZ" dirty="0" smtClean="0"/>
              <a:t>Organizace a průběh hry : žáci se ve dvojicích postaví proti sobě tak, aby mezi nimi byla půlící čára (pokud není tělocvična nalajnovaná, je možné použít švihadlo nebo lano, ale hrozí smeknutí nebo špatný došlap). Žáci se chytnou křížem za předloktí a na zvukový signál se snaží soupeře přetáhnout na svoji stranu. Druhou rukou si nesmí nikterak pomáhat.</a:t>
            </a:r>
          </a:p>
          <a:p>
            <a:pPr>
              <a:buNone/>
            </a:pPr>
            <a:r>
              <a:rPr lang="cs-CZ" dirty="0" smtClean="0"/>
              <a:t>Hru lze ztížit poskakováním pouze na jedné noze</a:t>
            </a:r>
          </a:p>
          <a:p>
            <a:pPr>
              <a:buNone/>
            </a:pPr>
            <a:r>
              <a:rPr lang="cs-CZ" dirty="0" smtClean="0"/>
              <a:t>Kritická místa : upozornit na moment pouštění soupeře v případě prohry nebo při vyrovnaném stavu </a:t>
            </a:r>
            <a:r>
              <a:rPr lang="cs-CZ" dirty="0" smtClean="0">
                <a:latin typeface="Times New Roman"/>
                <a:cs typeface="Times New Roman"/>
              </a:rPr>
              <a:t>→ hrozí nepříjemný pád</a:t>
            </a:r>
            <a:r>
              <a:rPr lang="cs-CZ" dirty="0" smtClean="0"/>
              <a:t> </a:t>
            </a:r>
          </a:p>
          <a:p>
            <a:pPr>
              <a:buNone/>
            </a:pP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1693</Words>
  <PresentationFormat>Předvádění na obrazovce (4:3)</PresentationFormat>
  <Paragraphs>89</Paragraphs>
  <Slides>18</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18</vt:i4>
      </vt:variant>
    </vt:vector>
  </HeadingPairs>
  <TitlesOfParts>
    <vt:vector size="20" baseType="lpstr">
      <vt:lpstr>Motiv sady Office</vt:lpstr>
      <vt:lpstr>Prezentace</vt:lpstr>
      <vt:lpstr>Snímek 1</vt:lpstr>
      <vt:lpstr>  POHYB - se za měřením na rozvoj úpolových dovedností </vt:lpstr>
      <vt:lpstr>Rušná část</vt:lpstr>
      <vt:lpstr>Rozcvičení</vt:lpstr>
      <vt:lpstr>Hlavní část I. (pokud s úpoly začínáte nebo je-li vyučovací jednotka 45min.) </vt:lpstr>
      <vt:lpstr>Úpolové hry ve dvojicích-pokračování</vt:lpstr>
      <vt:lpstr>Úpolové hry ve dvojicích-pokračování</vt:lpstr>
      <vt:lpstr>Úpolové hry ve dvojicích-pokračování</vt:lpstr>
      <vt:lpstr>Úpolové hry ve dvojicích-pokračování</vt:lpstr>
      <vt:lpstr>Úpolové hry ve dvojicích-pokračování</vt:lpstr>
      <vt:lpstr>Úpolové hry ve dvojicích-pokračování</vt:lpstr>
      <vt:lpstr>Úpolové hry ve dvojicích-pokračování</vt:lpstr>
      <vt:lpstr>Hlavní část II. </vt:lpstr>
      <vt:lpstr>Kolektivní úpolové hry - pokračování</vt:lpstr>
      <vt:lpstr>Kolektivní úpolové hry - pokračování</vt:lpstr>
      <vt:lpstr>Hlavní část III.</vt:lpstr>
      <vt:lpstr>Hlavní část III.</vt:lpstr>
      <vt:lpstr>Závěr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cp:lastModifiedBy>Lucka</cp:lastModifiedBy>
  <cp:revision>41</cp:revision>
  <dcterms:modified xsi:type="dcterms:W3CDTF">2010-06-29T17:58:01Z</dcterms:modified>
</cp:coreProperties>
</file>