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62" r:id="rId6"/>
    <p:sldId id="259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Prezentace_aplikace_Microsoft_Office_PowerPoint_97-20031.ppt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0" y="0"/>
          <a:ext cx="9144000" cy="6855616"/>
        </p:xfrm>
        <a:graphic>
          <a:graphicData uri="http://schemas.openxmlformats.org/presentationml/2006/ole">
            <p:oleObj spid="_x0000_s1026" name="Prezentace" r:id="rId3" imgW="3840460" imgH="2880514" progId="PowerPoint.Show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Různé : pokud je skupina smíšená, povolujeme obranu pouze CH-CH nebo D-D</a:t>
            </a:r>
          </a:p>
          <a:p>
            <a:pPr>
              <a:buNone/>
            </a:pPr>
            <a:r>
              <a:rPr lang="cs-CZ" dirty="0" smtClean="0"/>
              <a:t>( pokud máme ohleduplné a duchaplné žáky, můžeme děvčatům povolit bránit chlapce – ovšem se všemi dopady, které z toho vyplývají </a:t>
            </a:r>
            <a:r>
              <a:rPr lang="cs-CZ" dirty="0" smtClean="0">
                <a:latin typeface="Times New Roman"/>
                <a:cs typeface="Times New Roman"/>
              </a:rPr>
              <a:t>→tzn. i zvýšení nároku na citlivost rozhodování vyučujícího) </a:t>
            </a:r>
          </a:p>
          <a:p>
            <a:pPr>
              <a:buNone/>
            </a:pPr>
            <a:r>
              <a:rPr lang="cs-CZ" dirty="0" smtClean="0">
                <a:latin typeface="Times New Roman"/>
                <a:cs typeface="Times New Roman"/>
              </a:rPr>
              <a:t>Kritická místa : </a:t>
            </a:r>
          </a:p>
          <a:p>
            <a:pPr>
              <a:buNone/>
            </a:pPr>
            <a:r>
              <a:rPr lang="cs-CZ" dirty="0" smtClean="0">
                <a:latin typeface="Times New Roman"/>
                <a:cs typeface="Times New Roman"/>
              </a:rPr>
              <a:t>č.1 vybíhání pro míč na středovou čáru – vysoké riziko srážky hráčů ( neustále žáky na toto riziko upozorňovat) nebo zvolit variantu vyhození míče soupeři</a:t>
            </a:r>
            <a:r>
              <a:rPr lang="cs-CZ" dirty="0" smtClean="0"/>
              <a:t> ze svého </a:t>
            </a:r>
            <a:r>
              <a:rPr lang="cs-CZ" dirty="0" smtClean="0"/>
              <a:t>brankoviště (jako u </a:t>
            </a:r>
            <a:r>
              <a:rPr lang="cs-CZ" dirty="0" err="1" smtClean="0"/>
              <a:t>frisbee</a:t>
            </a:r>
            <a:r>
              <a:rPr lang="cs-CZ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Sportovní hry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Doplňkové aktivita s </a:t>
            </a:r>
            <a:r>
              <a:rPr lang="cs-CZ" dirty="0" err="1" smtClean="0"/>
              <a:t>úpolovým</a:t>
            </a:r>
            <a:r>
              <a:rPr lang="cs-CZ" dirty="0" smtClean="0"/>
              <a:t> charakterem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Ragbíčko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Zařazeno pro zpestření sportovních her povinných v osnovách / ŠVP</a:t>
            </a:r>
          </a:p>
          <a:p>
            <a:r>
              <a:rPr lang="cs-CZ" dirty="0" smtClean="0"/>
              <a:t>Pravidelně velmi oblíbená hra zařaditelná do všech ročníků na 2.stupni či střední škole</a:t>
            </a:r>
          </a:p>
          <a:p>
            <a:r>
              <a:rPr lang="cs-CZ" dirty="0" smtClean="0"/>
              <a:t>Rozvíjí orientaci, obratnost, rychlost, taktické myšlení i silové schopnosti</a:t>
            </a:r>
          </a:p>
          <a:p>
            <a:r>
              <a:rPr lang="cs-CZ" dirty="0" smtClean="0"/>
              <a:t>Zvýšená náročnost na bezpečnost žáků – velmi kontaktní hra (oblečení, pravidla)</a:t>
            </a:r>
          </a:p>
          <a:p>
            <a:r>
              <a:rPr lang="cs-CZ" dirty="0" smtClean="0"/>
              <a:t>Energeticky poměrně náročná (pauzy, povolit žákům doplnit tekutiny)  </a:t>
            </a:r>
          </a:p>
          <a:p>
            <a:r>
              <a:rPr lang="cs-CZ" dirty="0" smtClean="0"/>
              <a:t>Hodí se i při větším počtu žáků ve skupině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Rušná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arenR"/>
            </a:pPr>
            <a:r>
              <a:rPr lang="cs-CZ" dirty="0" smtClean="0"/>
              <a:t>Na třetího </a:t>
            </a:r>
          </a:p>
          <a:p>
            <a:pPr marL="514350" indent="-514350">
              <a:buNone/>
            </a:pPr>
            <a:r>
              <a:rPr lang="cs-CZ" dirty="0" smtClean="0"/>
              <a:t>Pomůcky : žádné</a:t>
            </a:r>
          </a:p>
          <a:p>
            <a:pPr marL="514350" indent="-514350">
              <a:buNone/>
            </a:pPr>
            <a:r>
              <a:rPr lang="cs-CZ" dirty="0" smtClean="0"/>
              <a:t>Organizace a průběh hry : žáci se rozdělí do trojic (může vzniknout i čtveřice) a rozdají si čísla od jedné do tří (čtyř). Od této chvíle hrají pouze ve své trojici a to následujícím způsobem. Na vymezeném prostoru ( celá tělocvična, půlka) nejprve honí jednička dvojku – po předání baby honí dvojka trojku a trojka posléze opět hledá jedničku. Můžeme určit časový limit a tomu, komu zůstane baba určit nějaký </a:t>
            </a:r>
            <a:r>
              <a:rPr lang="cs-CZ" dirty="0" err="1" smtClean="0"/>
              <a:t>trestík</a:t>
            </a:r>
            <a:r>
              <a:rPr lang="cs-CZ" dirty="0" smtClean="0"/>
              <a:t> nebo odměnu v podobě rozcvičky</a:t>
            </a:r>
          </a:p>
          <a:p>
            <a:pPr marL="514350" indent="-514350">
              <a:buNone/>
            </a:pPr>
            <a:r>
              <a:rPr lang="cs-CZ" dirty="0" smtClean="0"/>
              <a:t>Kritická místa : Těsně před zahájením necháme žáky rozptýlit po tělocvičně a jedničky si necháme u sebe (tak, ať mají dvojky šanci). Při menším prostoru upozornit žáky na riziko srážky (proplétají se mezi sebou a hledají své spoluhráče). Ten, kdo není zrovna chytaný má čas na vydýchání, nikam se neschovává.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Rušná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2) Chodící honička (na zklidnění a vydýchání)</a:t>
            </a:r>
          </a:p>
          <a:p>
            <a:pPr>
              <a:buNone/>
            </a:pPr>
            <a:r>
              <a:rPr lang="cs-CZ" dirty="0" smtClean="0"/>
              <a:t>Pomůcky : žádné</a:t>
            </a:r>
          </a:p>
          <a:p>
            <a:pPr>
              <a:buNone/>
            </a:pPr>
            <a:r>
              <a:rPr lang="cs-CZ" dirty="0" smtClean="0"/>
              <a:t>Organizace a průběh hry : klasická honička s předávkou – místo běhu žáci chodí. 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Rozcvičení /</a:t>
            </a:r>
            <a:r>
              <a:rPr lang="cs-CZ" sz="3600" dirty="0" smtClean="0"/>
              <a:t>podle fantazie-hlavně důkladné</a:t>
            </a:r>
            <a:r>
              <a:rPr lang="cs-CZ" dirty="0" smtClean="0"/>
              <a:t> /</a:t>
            </a:r>
            <a:br>
              <a:rPr lang="cs-CZ" dirty="0" smtClean="0"/>
            </a:br>
            <a:r>
              <a:rPr lang="cs-CZ" dirty="0" smtClean="0"/>
              <a:t>Rozcvičení s míčem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cs-CZ" dirty="0" smtClean="0"/>
              <a:t>Pomůcky : každý žák má míč (jakýkoliv – basketbalový, fotbalový, volejbalový, gymnastický, tenisák…)</a:t>
            </a:r>
          </a:p>
          <a:p>
            <a:pPr marL="514350" indent="-514350">
              <a:buAutoNum type="arabicPeriod"/>
            </a:pPr>
            <a:r>
              <a:rPr lang="cs-CZ" dirty="0" smtClean="0"/>
              <a:t>Ve stoji začínáme míč kruhy kolem těla „omotávat“ od hlavy k patě a od paty zpět</a:t>
            </a:r>
          </a:p>
          <a:p>
            <a:pPr marL="514350" indent="-514350">
              <a:buAutoNum type="arabicPeriod"/>
            </a:pPr>
            <a:r>
              <a:rPr lang="cs-CZ" dirty="0" smtClean="0"/>
              <a:t>Ve stoji rozkročném provádíme bočné kruhy střídavě pravou a levou rukou ( vpřed i vzad)</a:t>
            </a:r>
          </a:p>
          <a:p>
            <a:pPr marL="514350" indent="-514350">
              <a:buAutoNum type="arabicPeriod"/>
            </a:pPr>
            <a:r>
              <a:rPr lang="cs-CZ" dirty="0" smtClean="0"/>
              <a:t>Stoj rozkročný, míč vložíme mezi dlaně a ve výši prsou ho 10x stlačujeme (každý podle svých možností a možností míče)</a:t>
            </a:r>
          </a:p>
          <a:p>
            <a:pPr marL="514350" indent="-514350">
              <a:buAutoNum type="arabicPeriod"/>
            </a:pPr>
            <a:r>
              <a:rPr lang="cs-CZ" dirty="0" smtClean="0"/>
              <a:t>Ve stoji si položíme míč na dlaň natažené paže a rychlým pohybem ruky (nikoliv nadhozením) se ho snažíme dostat na hřbet ruky. Opakujeme několikrát tam i zpět, ruce vyměníme  </a:t>
            </a:r>
          </a:p>
          <a:p>
            <a:pPr marL="514350" indent="-514350">
              <a:buAutoNum type="arabicPeriod"/>
            </a:pPr>
            <a:r>
              <a:rPr lang="cs-CZ" dirty="0" smtClean="0"/>
              <a:t>Stoj rozkročný, míč uchopíme oběma rukama v zapažení, provádíme hluboký ohnutý předklon s výdrží (míč nesmí spadnout) </a:t>
            </a:r>
          </a:p>
          <a:p>
            <a:pPr marL="514350" indent="-514350">
              <a:buAutoNum type="arabicPeriod"/>
            </a:pPr>
            <a:r>
              <a:rPr lang="cs-CZ" dirty="0" smtClean="0"/>
              <a:t>Stoj, míč v držíme v zapažení a nadhozením zezadu dopředu se ho snažíme chytit před tělem ( to samé můžeme zkusit na zpět – zepředu dozadu ) </a:t>
            </a:r>
          </a:p>
          <a:p>
            <a:pPr marL="514350" indent="-514350">
              <a:buAutoNum type="arabicPeriod"/>
            </a:pPr>
            <a:r>
              <a:rPr lang="cs-CZ" dirty="0" smtClean="0"/>
              <a:t>Stoj rozkročný – vzpažíme s míčem, úklony střídavě na jednu a druhou stranu. Přecházíme v kruhy celým trupem (menší rozsah)</a:t>
            </a:r>
          </a:p>
          <a:p>
            <a:pPr marL="514350" indent="-514350">
              <a:buAutoNum type="arabicPeriod"/>
            </a:pPr>
            <a:r>
              <a:rPr lang="cs-CZ" dirty="0" smtClean="0"/>
              <a:t>Podřep rozkročný – mezi nohama kroužíme (basketbalovou) osmičku / v hlubokém ohnutém předklonu osmičku kroužíme po zemi, nekrčíme nohy v kolenou</a:t>
            </a:r>
          </a:p>
          <a:p>
            <a:pPr marL="514350" indent="-514350">
              <a:buAutoNum type="arabicPeriod"/>
            </a:pPr>
            <a:r>
              <a:rPr lang="cs-CZ" dirty="0" smtClean="0"/>
              <a:t>Stoj , míč si podáváme střídavě pod jednou a druhou nohou / zvednutím nohy a odbitím míče o zem </a:t>
            </a:r>
          </a:p>
          <a:p>
            <a:pPr marL="514350" indent="-514350">
              <a:buAutoNum type="arabicPeriod"/>
            </a:pPr>
            <a:r>
              <a:rPr lang="cs-CZ" dirty="0" smtClean="0"/>
              <a:t>Stoj, míč si pouštíme na pravé stehno/koleno a po odrazu jej chytáme do obou rukou ( nohy střídáme)</a:t>
            </a:r>
          </a:p>
          <a:p>
            <a:pPr marL="514350" indent="-514350">
              <a:buAutoNum type="arabicPeriod"/>
            </a:pPr>
            <a:r>
              <a:rPr lang="cs-CZ" dirty="0" smtClean="0"/>
              <a:t>Na míč ležící na zemi položíme chodidlo nohy a odvíjíme míč ze špičky na patu a zpět aniž bychom nohu sundali z míče (nohy prostřídáme)</a:t>
            </a:r>
          </a:p>
          <a:p>
            <a:pPr marL="514350" indent="-514350">
              <a:buAutoNum type="arabicPeriod"/>
            </a:pPr>
            <a:r>
              <a:rPr lang="cs-CZ" dirty="0" smtClean="0"/>
              <a:t> Stoj rozkročný – míč je umístěn mezi chodidly. Drobným poskakováním si posíláme míč od jednoho chodila k druhému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část - hra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Pomůcky : starý otrhaný míč – může být i upuštěný ( nejlépe volejbalový), dvě žíněnky umístěné 2-3 m od koncové čáry / konce tělocvičny ( stačí kužely na vyznačení brankoviště), rozlišovací dresy</a:t>
            </a:r>
          </a:p>
          <a:p>
            <a:pPr>
              <a:buNone/>
            </a:pPr>
            <a:r>
              <a:rPr lang="cs-CZ" dirty="0" smtClean="0"/>
              <a:t>Hřiště : na menším hřišti je hra výrazně kontaktní ( je proto potřeba promyslet s ohledem na bezpečnost a počet žáků)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Organizace a průběh : žáci se rozdělí do družstev ( podle jejich počtu, velikosti hřiště, silové a váhové vyspělosti) a každý tým zabere svoje brankoviště ( žíněnku), na kterou se posadí. Takto se hra buď zahajuje nebo začíná po každém uznaném bodu. Míč je umístěn na středové čáře a po signálu rozhodčího pro něj hráči z obou týmů vybíhají (</a:t>
            </a:r>
            <a:r>
              <a:rPr lang="cs-CZ" dirty="0" smtClean="0"/>
              <a:t>Kritické místo č.1</a:t>
            </a:r>
            <a:r>
              <a:rPr lang="cs-CZ" dirty="0" smtClean="0"/>
              <a:t>). Cílem hry je položení míče na soupeřovu žíněnku (míč tam nesmí připlachtit) </a:t>
            </a:r>
          </a:p>
          <a:p>
            <a:pPr>
              <a:buNone/>
            </a:pPr>
            <a:r>
              <a:rPr lang="cs-CZ" dirty="0" smtClean="0"/>
              <a:t>	Patovou situaci současného držení míče oběma protihráči řešíme buď „stříháním“ o míč nebo rychlejší variantou – </a:t>
            </a:r>
            <a:r>
              <a:rPr lang="cs-CZ" dirty="0" smtClean="0"/>
              <a:t>rozskokem na místě situace. </a:t>
            </a:r>
            <a:r>
              <a:rPr lang="cs-CZ" dirty="0" smtClean="0"/>
              <a:t>Ostatní hráči stojí ve vzdálenosti alespoň dva metry.   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Co je povoleno </a:t>
            </a:r>
            <a:r>
              <a:rPr lang="cs-CZ" dirty="0" smtClean="0"/>
              <a:t>: běh s míčem v ruce, přihrávky, bránění soupeře tělem, držení a objímání soupeře, zvedání soupeře a jeho přenesení ( i s míčem), jemné zalehnutí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Co je přísně zakázáno </a:t>
            </a:r>
            <a:r>
              <a:rPr lang="cs-CZ" dirty="0" smtClean="0"/>
              <a:t>: </a:t>
            </a:r>
            <a:r>
              <a:rPr lang="cs-CZ" u="sng" dirty="0" smtClean="0"/>
              <a:t>kopání do míče, podrážení nohou, naskakování na běžícího hráče</a:t>
            </a:r>
            <a:r>
              <a:rPr lang="cs-CZ" dirty="0" smtClean="0"/>
              <a:t>, škrábání, kousání, lechtání, dloubání, </a:t>
            </a:r>
            <a:r>
              <a:rPr lang="cs-CZ" u="sng" dirty="0" smtClean="0"/>
              <a:t>tahání za oděv, tahání soupeře po zemi, držení soupeře kolem krku</a:t>
            </a:r>
            <a:r>
              <a:rPr lang="cs-CZ" dirty="0" smtClean="0"/>
              <a:t>, záměrné zalehávání a jiné formy hrubého nebo ohrožujícího chování  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867</Words>
  <PresentationFormat>Předvádění na obrazovce (4:3)</PresentationFormat>
  <Paragraphs>48</Paragraphs>
  <Slides>10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Motiv sady Office</vt:lpstr>
      <vt:lpstr>Prezentace</vt:lpstr>
      <vt:lpstr>Snímek 1</vt:lpstr>
      <vt:lpstr>Sportovní hry</vt:lpstr>
      <vt:lpstr>Ragbíčko</vt:lpstr>
      <vt:lpstr>Rušná část</vt:lpstr>
      <vt:lpstr>Rušná část</vt:lpstr>
      <vt:lpstr>Rozcvičení /podle fantazie-hlavně důkladné / Rozcvičení s míčem</vt:lpstr>
      <vt:lpstr>Hlavní část - hra </vt:lpstr>
      <vt:lpstr>Hra</vt:lpstr>
      <vt:lpstr>Hra</vt:lpstr>
      <vt:lpstr>Hra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Lucka</cp:lastModifiedBy>
  <cp:revision>19</cp:revision>
  <dcterms:modified xsi:type="dcterms:W3CDTF">2010-06-29T18:01:42Z</dcterms:modified>
</cp:coreProperties>
</file>